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1" r:id="rId2"/>
    <p:sldId id="292" r:id="rId3"/>
    <p:sldId id="293" r:id="rId4"/>
    <p:sldId id="294" r:id="rId5"/>
    <p:sldId id="295" r:id="rId6"/>
    <p:sldId id="296" r:id="rId7"/>
    <p:sldId id="297" r:id="rId8"/>
    <p:sldId id="298" r:id="rId9"/>
    <p:sldId id="299" r:id="rId10"/>
    <p:sldId id="300" r:id="rId11"/>
    <p:sldId id="301" r:id="rId12"/>
    <p:sldId id="302" r:id="rId13"/>
    <p:sldId id="289" r:id="rId14"/>
    <p:sldId id="256" r:id="rId15"/>
    <p:sldId id="257" r:id="rId16"/>
    <p:sldId id="258" r:id="rId17"/>
    <p:sldId id="259" r:id="rId18"/>
    <p:sldId id="260" r:id="rId19"/>
    <p:sldId id="261" r:id="rId20"/>
    <p:sldId id="262" r:id="rId21"/>
    <p:sldId id="263" r:id="rId22"/>
    <p:sldId id="264" r:id="rId23"/>
    <p:sldId id="265" r:id="rId24"/>
    <p:sldId id="266" r:id="rId25"/>
    <p:sldId id="268" r:id="rId26"/>
    <p:sldId id="269" r:id="rId27"/>
    <p:sldId id="270" r:id="rId28"/>
    <p:sldId id="271" r:id="rId29"/>
    <p:sldId id="272" r:id="rId30"/>
    <p:sldId id="273" r:id="rId31"/>
    <p:sldId id="274" r:id="rId32"/>
    <p:sldId id="275" r:id="rId33"/>
    <p:sldId id="276" r:id="rId34"/>
    <p:sldId id="277" r:id="rId35"/>
    <p:sldId id="278" r:id="rId36"/>
    <p:sldId id="280" r:id="rId37"/>
    <p:sldId id="279" r:id="rId38"/>
    <p:sldId id="281" r:id="rId39"/>
    <p:sldId id="282" r:id="rId40"/>
    <p:sldId id="283" r:id="rId41"/>
    <p:sldId id="284" r:id="rId42"/>
    <p:sldId id="285" r:id="rId43"/>
    <p:sldId id="286" r:id="rId44"/>
    <p:sldId id="287" r:id="rId45"/>
    <p:sldId id="288" r:id="rId4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867701-6803-4549-8964-B07FC04DC032}" v="1" dt="2023-12-21T13:33:25.3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luitsma, D.W.P.M. (Daniel)" userId="aab17d33-b89b-4526-b7c1-165dab8f619f" providerId="ADAL" clId="{0F48BCBF-A4FF-43DA-B2ED-14DEAA8C3D5A}"/>
    <pc:docChg chg="modSld">
      <pc:chgData name="Fluitsma, D.W.P.M. (Daniel)" userId="aab17d33-b89b-4526-b7c1-165dab8f619f" providerId="ADAL" clId="{0F48BCBF-A4FF-43DA-B2ED-14DEAA8C3D5A}" dt="2023-03-22T15:11:57.757" v="33" actId="20578"/>
      <pc:docMkLst>
        <pc:docMk/>
      </pc:docMkLst>
      <pc:sldChg chg="modSp mod">
        <pc:chgData name="Fluitsma, D.W.P.M. (Daniel)" userId="aab17d33-b89b-4526-b7c1-165dab8f619f" providerId="ADAL" clId="{0F48BCBF-A4FF-43DA-B2ED-14DEAA8C3D5A}" dt="2023-03-22T15:11:57.757" v="33" actId="20578"/>
        <pc:sldMkLst>
          <pc:docMk/>
          <pc:sldMk cId="125424250" sldId="272"/>
        </pc:sldMkLst>
        <pc:spChg chg="mod">
          <ac:chgData name="Fluitsma, D.W.P.M. (Daniel)" userId="aab17d33-b89b-4526-b7c1-165dab8f619f" providerId="ADAL" clId="{0F48BCBF-A4FF-43DA-B2ED-14DEAA8C3D5A}" dt="2023-03-22T15:11:57.757" v="33" actId="20578"/>
          <ac:spMkLst>
            <pc:docMk/>
            <pc:sldMk cId="125424250" sldId="272"/>
            <ac:spMk id="3" creationId="{00000000-0000-0000-0000-000000000000}"/>
          </ac:spMkLst>
        </pc:spChg>
      </pc:sldChg>
    </pc:docChg>
  </pc:docChgLst>
  <pc:docChgLst>
    <pc:chgData name="Fluitsma, D.W.P.M. (Daniel)" userId="aab17d33-b89b-4526-b7c1-165dab8f619f" providerId="ADAL" clId="{EF67D12A-739D-47E2-B0B9-9647DDE287CC}"/>
    <pc:docChg chg="modSld">
      <pc:chgData name="Fluitsma, D.W.P.M. (Daniel)" userId="aab17d33-b89b-4526-b7c1-165dab8f619f" providerId="ADAL" clId="{EF67D12A-739D-47E2-B0B9-9647DDE287CC}" dt="2023-01-14T15:14:08.907" v="24" actId="20577"/>
      <pc:docMkLst>
        <pc:docMk/>
      </pc:docMkLst>
      <pc:sldChg chg="modSp mod">
        <pc:chgData name="Fluitsma, D.W.P.M. (Daniel)" userId="aab17d33-b89b-4526-b7c1-165dab8f619f" providerId="ADAL" clId="{EF67D12A-739D-47E2-B0B9-9647DDE287CC}" dt="2023-01-14T15:14:08.907" v="24" actId="20577"/>
        <pc:sldMkLst>
          <pc:docMk/>
          <pc:sldMk cId="1560545842" sldId="261"/>
        </pc:sldMkLst>
        <pc:spChg chg="mod">
          <ac:chgData name="Fluitsma, D.W.P.M. (Daniel)" userId="aab17d33-b89b-4526-b7c1-165dab8f619f" providerId="ADAL" clId="{EF67D12A-739D-47E2-B0B9-9647DDE287CC}" dt="2023-01-14T15:14:08.907" v="24" actId="20577"/>
          <ac:spMkLst>
            <pc:docMk/>
            <pc:sldMk cId="1560545842" sldId="261"/>
            <ac:spMk id="14339" creationId="{00000000-0000-0000-0000-000000000000}"/>
          </ac:spMkLst>
        </pc:spChg>
      </pc:sldChg>
    </pc:docChg>
  </pc:docChgLst>
  <pc:docChgLst>
    <pc:chgData name="Fluitsma, D.W.P.M. (Daniel)" userId="aab17d33-b89b-4526-b7c1-165dab8f619f" providerId="ADAL" clId="{51867701-6803-4549-8964-B07FC04DC032}"/>
    <pc:docChg chg="custSel modSld">
      <pc:chgData name="Fluitsma, D.W.P.M. (Daniel)" userId="aab17d33-b89b-4526-b7c1-165dab8f619f" providerId="ADAL" clId="{51867701-6803-4549-8964-B07FC04DC032}" dt="2023-12-21T13:36:05.714" v="709" actId="20577"/>
      <pc:docMkLst>
        <pc:docMk/>
      </pc:docMkLst>
      <pc:sldChg chg="modSp mod">
        <pc:chgData name="Fluitsma, D.W.P.M. (Daniel)" userId="aab17d33-b89b-4526-b7c1-165dab8f619f" providerId="ADAL" clId="{51867701-6803-4549-8964-B07FC04DC032}" dt="2023-12-21T13:36:05.714" v="709" actId="20577"/>
        <pc:sldMkLst>
          <pc:docMk/>
          <pc:sldMk cId="2967488262" sldId="260"/>
        </pc:sldMkLst>
        <pc:spChg chg="mod">
          <ac:chgData name="Fluitsma, D.W.P.M. (Daniel)" userId="aab17d33-b89b-4526-b7c1-165dab8f619f" providerId="ADAL" clId="{51867701-6803-4549-8964-B07FC04DC032}" dt="2023-12-21T13:36:05.714" v="709" actId="20577"/>
          <ac:spMkLst>
            <pc:docMk/>
            <pc:sldMk cId="2967488262" sldId="260"/>
            <ac:spMk id="13315" creationId="{00000000-0000-0000-0000-000000000000}"/>
          </ac:spMkLst>
        </pc:spChg>
      </pc:sldChg>
      <pc:sldChg chg="modSp mod">
        <pc:chgData name="Fluitsma, D.W.P.M. (Daniel)" userId="aab17d33-b89b-4526-b7c1-165dab8f619f" providerId="ADAL" clId="{51867701-6803-4549-8964-B07FC04DC032}" dt="2023-12-21T13:35:33.608" v="599" actId="20577"/>
        <pc:sldMkLst>
          <pc:docMk/>
          <pc:sldMk cId="1560545842" sldId="261"/>
        </pc:sldMkLst>
        <pc:spChg chg="mod">
          <ac:chgData name="Fluitsma, D.W.P.M. (Daniel)" userId="aab17d33-b89b-4526-b7c1-165dab8f619f" providerId="ADAL" clId="{51867701-6803-4549-8964-B07FC04DC032}" dt="2023-12-21T13:31:30.763" v="218" actId="27636"/>
          <ac:spMkLst>
            <pc:docMk/>
            <pc:sldMk cId="1560545842" sldId="261"/>
            <ac:spMk id="14338" creationId="{00000000-0000-0000-0000-000000000000}"/>
          </ac:spMkLst>
        </pc:spChg>
        <pc:spChg chg="mod">
          <ac:chgData name="Fluitsma, D.W.P.M. (Daniel)" userId="aab17d33-b89b-4526-b7c1-165dab8f619f" providerId="ADAL" clId="{51867701-6803-4549-8964-B07FC04DC032}" dt="2023-12-21T13:35:33.608" v="599" actId="20577"/>
          <ac:spMkLst>
            <pc:docMk/>
            <pc:sldMk cId="1560545842" sldId="261"/>
            <ac:spMk id="14339"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6648D7E1-8849-4C97-A359-79853EEA85F4}" type="datetimeFigureOut">
              <a:rPr lang="nl-NL" smtClean="0"/>
              <a:t>21-12-2023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86953CB-8FE5-41C7-80C0-A2E43D264E49}" type="slidenum">
              <a:rPr lang="nl-NL" smtClean="0"/>
              <a:t>‹nr.›</a:t>
            </a:fld>
            <a:endParaRPr lang="nl-NL"/>
          </a:p>
        </p:txBody>
      </p:sp>
    </p:spTree>
    <p:extLst>
      <p:ext uri="{BB962C8B-B14F-4D97-AF65-F5344CB8AC3E}">
        <p14:creationId xmlns:p14="http://schemas.microsoft.com/office/powerpoint/2010/main" val="859861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648D7E1-8849-4C97-A359-79853EEA85F4}" type="datetimeFigureOut">
              <a:rPr lang="nl-NL" smtClean="0"/>
              <a:t>21-12-2023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86953CB-8FE5-41C7-80C0-A2E43D264E49}" type="slidenum">
              <a:rPr lang="nl-NL" smtClean="0"/>
              <a:t>‹nr.›</a:t>
            </a:fld>
            <a:endParaRPr lang="nl-NL"/>
          </a:p>
        </p:txBody>
      </p:sp>
    </p:spTree>
    <p:extLst>
      <p:ext uri="{BB962C8B-B14F-4D97-AF65-F5344CB8AC3E}">
        <p14:creationId xmlns:p14="http://schemas.microsoft.com/office/powerpoint/2010/main" val="291708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648D7E1-8849-4C97-A359-79853EEA85F4}" type="datetimeFigureOut">
              <a:rPr lang="nl-NL" smtClean="0"/>
              <a:t>21-12-2023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86953CB-8FE5-41C7-80C0-A2E43D264E49}" type="slidenum">
              <a:rPr lang="nl-NL" smtClean="0"/>
              <a:t>‹nr.›</a:t>
            </a:fld>
            <a:endParaRPr lang="nl-NL"/>
          </a:p>
        </p:txBody>
      </p:sp>
    </p:spTree>
    <p:extLst>
      <p:ext uri="{BB962C8B-B14F-4D97-AF65-F5344CB8AC3E}">
        <p14:creationId xmlns:p14="http://schemas.microsoft.com/office/powerpoint/2010/main" val="195431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648D7E1-8849-4C97-A359-79853EEA85F4}" type="datetimeFigureOut">
              <a:rPr lang="nl-NL" smtClean="0"/>
              <a:t>21-12-2023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86953CB-8FE5-41C7-80C0-A2E43D264E49}" type="slidenum">
              <a:rPr lang="nl-NL" smtClean="0"/>
              <a:t>‹nr.›</a:t>
            </a:fld>
            <a:endParaRPr lang="nl-NL"/>
          </a:p>
        </p:txBody>
      </p:sp>
    </p:spTree>
    <p:extLst>
      <p:ext uri="{BB962C8B-B14F-4D97-AF65-F5344CB8AC3E}">
        <p14:creationId xmlns:p14="http://schemas.microsoft.com/office/powerpoint/2010/main" val="419034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6648D7E1-8849-4C97-A359-79853EEA85F4}" type="datetimeFigureOut">
              <a:rPr lang="nl-NL" smtClean="0"/>
              <a:t>21-12-2023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86953CB-8FE5-41C7-80C0-A2E43D264E49}" type="slidenum">
              <a:rPr lang="nl-NL" smtClean="0"/>
              <a:t>‹nr.›</a:t>
            </a:fld>
            <a:endParaRPr lang="nl-NL"/>
          </a:p>
        </p:txBody>
      </p:sp>
    </p:spTree>
    <p:extLst>
      <p:ext uri="{BB962C8B-B14F-4D97-AF65-F5344CB8AC3E}">
        <p14:creationId xmlns:p14="http://schemas.microsoft.com/office/powerpoint/2010/main" val="3252415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6648D7E1-8849-4C97-A359-79853EEA85F4}" type="datetimeFigureOut">
              <a:rPr lang="nl-NL" smtClean="0"/>
              <a:t>21-12-2023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86953CB-8FE5-41C7-80C0-A2E43D264E49}" type="slidenum">
              <a:rPr lang="nl-NL" smtClean="0"/>
              <a:t>‹nr.›</a:t>
            </a:fld>
            <a:endParaRPr lang="nl-NL"/>
          </a:p>
        </p:txBody>
      </p:sp>
    </p:spTree>
    <p:extLst>
      <p:ext uri="{BB962C8B-B14F-4D97-AF65-F5344CB8AC3E}">
        <p14:creationId xmlns:p14="http://schemas.microsoft.com/office/powerpoint/2010/main" val="1556822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6648D7E1-8849-4C97-A359-79853EEA85F4}" type="datetimeFigureOut">
              <a:rPr lang="nl-NL" smtClean="0"/>
              <a:t>21-12-2023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886953CB-8FE5-41C7-80C0-A2E43D264E49}" type="slidenum">
              <a:rPr lang="nl-NL" smtClean="0"/>
              <a:t>‹nr.›</a:t>
            </a:fld>
            <a:endParaRPr lang="nl-NL"/>
          </a:p>
        </p:txBody>
      </p:sp>
    </p:spTree>
    <p:extLst>
      <p:ext uri="{BB962C8B-B14F-4D97-AF65-F5344CB8AC3E}">
        <p14:creationId xmlns:p14="http://schemas.microsoft.com/office/powerpoint/2010/main" val="2780206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6648D7E1-8849-4C97-A359-79853EEA85F4}" type="datetimeFigureOut">
              <a:rPr lang="nl-NL" smtClean="0"/>
              <a:t>21-12-2023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886953CB-8FE5-41C7-80C0-A2E43D264E49}" type="slidenum">
              <a:rPr lang="nl-NL" smtClean="0"/>
              <a:t>‹nr.›</a:t>
            </a:fld>
            <a:endParaRPr lang="nl-NL"/>
          </a:p>
        </p:txBody>
      </p:sp>
    </p:spTree>
    <p:extLst>
      <p:ext uri="{BB962C8B-B14F-4D97-AF65-F5344CB8AC3E}">
        <p14:creationId xmlns:p14="http://schemas.microsoft.com/office/powerpoint/2010/main" val="2731927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648D7E1-8849-4C97-A359-79853EEA85F4}" type="datetimeFigureOut">
              <a:rPr lang="nl-NL" smtClean="0"/>
              <a:t>21-12-2023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886953CB-8FE5-41C7-80C0-A2E43D264E49}" type="slidenum">
              <a:rPr lang="nl-NL" smtClean="0"/>
              <a:t>‹nr.›</a:t>
            </a:fld>
            <a:endParaRPr lang="nl-NL"/>
          </a:p>
        </p:txBody>
      </p:sp>
    </p:spTree>
    <p:extLst>
      <p:ext uri="{BB962C8B-B14F-4D97-AF65-F5344CB8AC3E}">
        <p14:creationId xmlns:p14="http://schemas.microsoft.com/office/powerpoint/2010/main" val="2214031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6648D7E1-8849-4C97-A359-79853EEA85F4}" type="datetimeFigureOut">
              <a:rPr lang="nl-NL" smtClean="0"/>
              <a:t>21-12-2023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86953CB-8FE5-41C7-80C0-A2E43D264E49}" type="slidenum">
              <a:rPr lang="nl-NL" smtClean="0"/>
              <a:t>‹nr.›</a:t>
            </a:fld>
            <a:endParaRPr lang="nl-NL"/>
          </a:p>
        </p:txBody>
      </p:sp>
    </p:spTree>
    <p:extLst>
      <p:ext uri="{BB962C8B-B14F-4D97-AF65-F5344CB8AC3E}">
        <p14:creationId xmlns:p14="http://schemas.microsoft.com/office/powerpoint/2010/main" val="280747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6648D7E1-8849-4C97-A359-79853EEA85F4}" type="datetimeFigureOut">
              <a:rPr lang="nl-NL" smtClean="0"/>
              <a:t>21-12-2023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86953CB-8FE5-41C7-80C0-A2E43D264E49}" type="slidenum">
              <a:rPr lang="nl-NL" smtClean="0"/>
              <a:t>‹nr.›</a:t>
            </a:fld>
            <a:endParaRPr lang="nl-NL"/>
          </a:p>
        </p:txBody>
      </p:sp>
    </p:spTree>
    <p:extLst>
      <p:ext uri="{BB962C8B-B14F-4D97-AF65-F5344CB8AC3E}">
        <p14:creationId xmlns:p14="http://schemas.microsoft.com/office/powerpoint/2010/main" val="2200383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48D7E1-8849-4C97-A359-79853EEA85F4}" type="datetimeFigureOut">
              <a:rPr lang="nl-NL" smtClean="0"/>
              <a:t>21-12-2023</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6953CB-8FE5-41C7-80C0-A2E43D264E49}" type="slidenum">
              <a:rPr lang="nl-NL" smtClean="0"/>
              <a:t>‹nr.›</a:t>
            </a:fld>
            <a:endParaRPr lang="nl-NL"/>
          </a:p>
        </p:txBody>
      </p:sp>
    </p:spTree>
    <p:extLst>
      <p:ext uri="{BB962C8B-B14F-4D97-AF65-F5344CB8AC3E}">
        <p14:creationId xmlns:p14="http://schemas.microsoft.com/office/powerpoint/2010/main" val="914426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209800" y="357168"/>
            <a:ext cx="7772400" cy="857255"/>
          </a:xfrm>
        </p:spPr>
        <p:txBody>
          <a:bodyPr>
            <a:normAutofit fontScale="90000"/>
          </a:bodyPr>
          <a:lstStyle/>
          <a:p>
            <a:pPr algn="l"/>
            <a:r>
              <a:rPr lang="nl-NL" dirty="0"/>
              <a:t>H3.1: </a:t>
            </a:r>
            <a:r>
              <a:rPr lang="nl-NL"/>
              <a:t>Politieke socialisatie</a:t>
            </a:r>
            <a:endParaRPr lang="nl-NL" dirty="0"/>
          </a:p>
        </p:txBody>
      </p:sp>
      <p:sp>
        <p:nvSpPr>
          <p:cNvPr id="3" name="Ondertitel 2"/>
          <p:cNvSpPr>
            <a:spLocks noGrp="1"/>
          </p:cNvSpPr>
          <p:nvPr>
            <p:ph type="subTitle" idx="1"/>
          </p:nvPr>
        </p:nvSpPr>
        <p:spPr/>
        <p:txBody>
          <a:bodyPr/>
          <a:lstStyle/>
          <a:p>
            <a:endParaRPr lang="nl-NL"/>
          </a:p>
        </p:txBody>
      </p:sp>
    </p:spTree>
    <p:extLst>
      <p:ext uri="{BB962C8B-B14F-4D97-AF65-F5344CB8AC3E}">
        <p14:creationId xmlns:p14="http://schemas.microsoft.com/office/powerpoint/2010/main" val="3463864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Framingtheorie</a:t>
            </a:r>
            <a:endParaRPr lang="nl-NL" dirty="0"/>
          </a:p>
        </p:txBody>
      </p:sp>
      <p:sp>
        <p:nvSpPr>
          <p:cNvPr id="3" name="Tijdelijke aanduiding voor inhoud 2"/>
          <p:cNvSpPr>
            <a:spLocks noGrp="1"/>
          </p:cNvSpPr>
          <p:nvPr>
            <p:ph idx="1"/>
          </p:nvPr>
        </p:nvSpPr>
        <p:spPr/>
        <p:txBody>
          <a:bodyPr>
            <a:normAutofit/>
          </a:bodyPr>
          <a:lstStyle/>
          <a:p>
            <a:r>
              <a:rPr lang="nl-NL" sz="2000" dirty="0"/>
              <a:t>De ‘manier’ waarop een onderwerp wordt gepresenteerd is belangrijk;</a:t>
            </a:r>
          </a:p>
          <a:p>
            <a:endParaRPr lang="nl-NL" sz="2000" dirty="0"/>
          </a:p>
          <a:p>
            <a:r>
              <a:rPr lang="nl-NL" sz="2000" dirty="0"/>
              <a:t>Mediaframes / Framebuilding</a:t>
            </a:r>
          </a:p>
          <a:p>
            <a:pPr>
              <a:buNone/>
            </a:pPr>
            <a:r>
              <a:rPr lang="nl-NL" sz="2000" dirty="0"/>
              <a:t>      ( de wijze waarop een onderwerp wordt gepresenteerd en geïnterpreteerd </a:t>
            </a:r>
          </a:p>
          <a:p>
            <a:pPr>
              <a:buNone/>
            </a:pPr>
            <a:r>
              <a:rPr lang="nl-NL" sz="2000" dirty="0"/>
              <a:t>        in de media)</a:t>
            </a:r>
          </a:p>
          <a:p>
            <a:pPr>
              <a:buNone/>
            </a:pPr>
            <a:endParaRPr lang="nl-NL" sz="2000" dirty="0"/>
          </a:p>
          <a:p>
            <a:r>
              <a:rPr lang="nl-NL" sz="2000" dirty="0"/>
              <a:t>Een mediaframe bepaalt vanuit welk perspectief mensen een nieuwsitem interpreteren.</a:t>
            </a:r>
          </a:p>
          <a:p>
            <a:endParaRPr lang="nl-NL" sz="2000" dirty="0"/>
          </a:p>
          <a:p>
            <a:r>
              <a:rPr lang="nl-NL" sz="2000" dirty="0"/>
              <a:t>Framesetting (het mediaframe beïnvloedt het denken van mensen)</a:t>
            </a:r>
          </a:p>
          <a:p>
            <a:endParaRPr lang="nl-NL" sz="2400" dirty="0"/>
          </a:p>
          <a:p>
            <a:endParaRPr lang="nl-NL" sz="2400" dirty="0"/>
          </a:p>
        </p:txBody>
      </p:sp>
    </p:spTree>
    <p:extLst>
      <p:ext uri="{BB962C8B-B14F-4D97-AF65-F5344CB8AC3E}">
        <p14:creationId xmlns:p14="http://schemas.microsoft.com/office/powerpoint/2010/main" val="3859602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err="1"/>
              <a:t>Internalisatie</a:t>
            </a:r>
            <a:endParaRPr lang="nl-NL" dirty="0"/>
          </a:p>
        </p:txBody>
      </p:sp>
      <p:sp>
        <p:nvSpPr>
          <p:cNvPr id="3" name="Tijdelijke aanduiding voor inhoud 2"/>
          <p:cNvSpPr>
            <a:spLocks noGrp="1"/>
          </p:cNvSpPr>
          <p:nvPr>
            <p:ph idx="1"/>
          </p:nvPr>
        </p:nvSpPr>
        <p:spPr/>
        <p:txBody>
          <a:bodyPr/>
          <a:lstStyle/>
          <a:p>
            <a:pPr marL="0" indent="0">
              <a:buNone/>
            </a:pPr>
            <a:r>
              <a:rPr lang="nl-NL" dirty="0" err="1"/>
              <a:t>Internalisatie</a:t>
            </a:r>
            <a:r>
              <a:rPr lang="nl-NL" dirty="0"/>
              <a:t>:</a:t>
            </a:r>
          </a:p>
          <a:p>
            <a:pPr marL="0" indent="0">
              <a:buNone/>
            </a:pPr>
            <a:endParaRPr lang="nl-NL" dirty="0"/>
          </a:p>
          <a:p>
            <a:pPr marL="0" indent="0">
              <a:buNone/>
            </a:pPr>
            <a:r>
              <a:rPr lang="nl-NL" dirty="0"/>
              <a:t>“je moet het gedrag en de waarden en normen bewust innerlijk aanvaarden: je moet niet meer anders willen.”</a:t>
            </a:r>
          </a:p>
        </p:txBody>
      </p:sp>
    </p:spTree>
    <p:extLst>
      <p:ext uri="{BB962C8B-B14F-4D97-AF65-F5344CB8AC3E}">
        <p14:creationId xmlns:p14="http://schemas.microsoft.com/office/powerpoint/2010/main" val="1467362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Conflicten</a:t>
            </a:r>
          </a:p>
        </p:txBody>
      </p:sp>
      <p:sp>
        <p:nvSpPr>
          <p:cNvPr id="3" name="Tijdelijke aanduiding voor inhoud 2"/>
          <p:cNvSpPr>
            <a:spLocks noGrp="1"/>
          </p:cNvSpPr>
          <p:nvPr>
            <p:ph idx="1"/>
          </p:nvPr>
        </p:nvSpPr>
        <p:spPr/>
        <p:txBody>
          <a:bodyPr/>
          <a:lstStyle/>
          <a:p>
            <a:pPr marL="0" indent="0">
              <a:buNone/>
            </a:pPr>
            <a:r>
              <a:rPr lang="nl-NL" dirty="0"/>
              <a:t>Conflicten:</a:t>
            </a:r>
          </a:p>
          <a:p>
            <a:pPr marL="0" indent="0">
              <a:buNone/>
            </a:pPr>
            <a:endParaRPr lang="nl-NL" dirty="0"/>
          </a:p>
          <a:p>
            <a:pPr marL="0" indent="0">
              <a:buNone/>
            </a:pPr>
            <a:r>
              <a:rPr lang="nl-NL" dirty="0"/>
              <a:t>“Een situatie waarin individuen, groepen en/ of staten elkaar tegenwerken om de eigen doelen </a:t>
            </a:r>
            <a:r>
              <a:rPr lang="nl-NL"/>
              <a:t>te bereiken.”</a:t>
            </a:r>
          </a:p>
        </p:txBody>
      </p:sp>
    </p:spTree>
    <p:extLst>
      <p:ext uri="{BB962C8B-B14F-4D97-AF65-F5344CB8AC3E}">
        <p14:creationId xmlns:p14="http://schemas.microsoft.com/office/powerpoint/2010/main" val="1495537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pPr algn="ctr"/>
            <a:r>
              <a:rPr lang="nl-NL" dirty="0"/>
              <a:t>H3.2: Politieke </a:t>
            </a:r>
            <a:r>
              <a:rPr lang="nl-NL"/>
              <a:t>ideologiën</a:t>
            </a:r>
            <a:endParaRPr lang="nl-NL" dirty="0"/>
          </a:p>
        </p:txBody>
      </p:sp>
      <p:sp>
        <p:nvSpPr>
          <p:cNvPr id="5" name="Tijdelijke aanduiding voor inhoud 4"/>
          <p:cNvSpPr>
            <a:spLocks noGrp="1"/>
          </p:cNvSpPr>
          <p:nvPr>
            <p:ph idx="1"/>
          </p:nvPr>
        </p:nvSpPr>
        <p:spPr/>
        <p:txBody>
          <a:bodyPr>
            <a:normAutofit fontScale="92500" lnSpcReduction="10000"/>
          </a:bodyPr>
          <a:lstStyle/>
          <a:p>
            <a:pPr marL="0" indent="0">
              <a:buNone/>
            </a:pPr>
            <a:r>
              <a:rPr lang="nl-NL" dirty="0"/>
              <a:t>Ideologie:</a:t>
            </a:r>
          </a:p>
          <a:p>
            <a:pPr marL="0" indent="0">
              <a:buNone/>
            </a:pPr>
            <a:endParaRPr lang="nl-NL" dirty="0"/>
          </a:p>
          <a:p>
            <a:pPr marL="0" indent="0">
              <a:buNone/>
            </a:pPr>
            <a:r>
              <a:rPr lang="nl-NL" dirty="0"/>
              <a:t>“samenhangend geheel van beginselen en denkbeelden, meestal uitmondend in ideeën over de meest wenselijke maatschappelijke en politieke verhoudingen.”</a:t>
            </a:r>
          </a:p>
          <a:p>
            <a:pPr marL="0" indent="0">
              <a:buNone/>
            </a:pPr>
            <a:endParaRPr lang="nl-NL" dirty="0"/>
          </a:p>
          <a:p>
            <a:pPr marL="0" indent="0">
              <a:buNone/>
            </a:pPr>
            <a:r>
              <a:rPr lang="nl-NL" dirty="0"/>
              <a:t>Ideologieën bemoeien zich met drie terreinen:</a:t>
            </a:r>
          </a:p>
          <a:p>
            <a:pPr>
              <a:buFontTx/>
              <a:buChar char="-"/>
            </a:pPr>
            <a:r>
              <a:rPr lang="nl-NL" dirty="0"/>
              <a:t>Politiek gebied: machtsverdeling</a:t>
            </a:r>
          </a:p>
          <a:p>
            <a:pPr>
              <a:buFontTx/>
              <a:buChar char="-"/>
            </a:pPr>
            <a:r>
              <a:rPr lang="nl-NL" dirty="0"/>
              <a:t>Economische gebied: verdeling van welvaart</a:t>
            </a:r>
          </a:p>
          <a:p>
            <a:pPr>
              <a:buFontTx/>
              <a:buChar char="-"/>
            </a:pPr>
            <a:r>
              <a:rPr lang="nl-NL" dirty="0"/>
              <a:t>Cultureel gebied: waarden en normen</a:t>
            </a:r>
          </a:p>
        </p:txBody>
      </p:sp>
    </p:spTree>
    <p:extLst>
      <p:ext uri="{BB962C8B-B14F-4D97-AF65-F5344CB8AC3E}">
        <p14:creationId xmlns:p14="http://schemas.microsoft.com/office/powerpoint/2010/main" val="1880895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t>H3.3: Politieke hoofdstromingen</a:t>
            </a:r>
          </a:p>
        </p:txBody>
      </p:sp>
      <p:sp>
        <p:nvSpPr>
          <p:cNvPr id="5" name="Tijdelijke aanduiding voor inhoud 4"/>
          <p:cNvSpPr>
            <a:spLocks noGrp="1"/>
          </p:cNvSpPr>
          <p:nvPr>
            <p:ph idx="1"/>
          </p:nvPr>
        </p:nvSpPr>
        <p:spPr/>
        <p:txBody>
          <a:bodyPr/>
          <a:lstStyle/>
          <a:p>
            <a:endParaRPr lang="nl-NL" dirty="0"/>
          </a:p>
        </p:txBody>
      </p:sp>
    </p:spTree>
    <p:extLst>
      <p:ext uri="{BB962C8B-B14F-4D97-AF65-F5344CB8AC3E}">
        <p14:creationId xmlns:p14="http://schemas.microsoft.com/office/powerpoint/2010/main" val="2388821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800" dirty="0"/>
              <a:t>Politieke hoofdstromingen/ ideologieën/ ideologische tradities</a:t>
            </a:r>
          </a:p>
        </p:txBody>
      </p:sp>
      <p:sp>
        <p:nvSpPr>
          <p:cNvPr id="3" name="Tijdelijke aanduiding voor inhoud 2"/>
          <p:cNvSpPr>
            <a:spLocks noGrp="1"/>
          </p:cNvSpPr>
          <p:nvPr>
            <p:ph idx="1"/>
          </p:nvPr>
        </p:nvSpPr>
        <p:spPr/>
        <p:txBody>
          <a:bodyPr/>
          <a:lstStyle/>
          <a:p>
            <a:pPr marL="0" indent="0">
              <a:buNone/>
            </a:pPr>
            <a:r>
              <a:rPr lang="nl-NL" dirty="0"/>
              <a:t>Politieke hoofdstromingen/ ideologieën/ ideologische tradities:</a:t>
            </a:r>
          </a:p>
          <a:p>
            <a:pPr marL="0" indent="0">
              <a:buNone/>
            </a:pPr>
            <a:endParaRPr lang="nl-NL" dirty="0"/>
          </a:p>
          <a:p>
            <a:pPr marL="0" indent="0">
              <a:buNone/>
            </a:pPr>
            <a:r>
              <a:rPr lang="nl-NL" dirty="0"/>
              <a:t>“het geheel van ideeën, opvattingen en wensen over de inrichting van de samenleving of het betreft een aantal gelijk denkende mensen die zich verenigd hebben rond bepaalde politieke ideeën.”</a:t>
            </a:r>
          </a:p>
        </p:txBody>
      </p:sp>
    </p:spTree>
    <p:extLst>
      <p:ext uri="{BB962C8B-B14F-4D97-AF65-F5344CB8AC3E}">
        <p14:creationId xmlns:p14="http://schemas.microsoft.com/office/powerpoint/2010/main" val="1364088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Indeling van politieke partijen</a:t>
            </a:r>
          </a:p>
        </p:txBody>
      </p:sp>
      <p:sp>
        <p:nvSpPr>
          <p:cNvPr id="3" name="Tijdelijke aanduiding voor inhoud 2"/>
          <p:cNvSpPr>
            <a:spLocks noGrp="1"/>
          </p:cNvSpPr>
          <p:nvPr>
            <p:ph idx="1"/>
          </p:nvPr>
        </p:nvSpPr>
        <p:spPr/>
        <p:txBody>
          <a:bodyPr/>
          <a:lstStyle/>
          <a:p>
            <a:pPr marL="0" indent="0">
              <a:buNone/>
            </a:pPr>
            <a:r>
              <a:rPr lang="nl-NL" dirty="0"/>
              <a:t>Begrippentegenstellingen:</a:t>
            </a:r>
          </a:p>
          <a:p>
            <a:pPr marL="0" indent="0">
              <a:buNone/>
            </a:pPr>
            <a:endParaRPr lang="nl-NL" dirty="0"/>
          </a:p>
          <a:p>
            <a:pPr>
              <a:buFontTx/>
              <a:buChar char="-"/>
            </a:pPr>
            <a:r>
              <a:rPr lang="nl-NL" dirty="0"/>
              <a:t>Conservatief en progressief;</a:t>
            </a:r>
          </a:p>
          <a:p>
            <a:pPr>
              <a:buFontTx/>
              <a:buChar char="-"/>
            </a:pPr>
            <a:r>
              <a:rPr lang="nl-NL" dirty="0"/>
              <a:t>Links, midden en rechts;</a:t>
            </a:r>
          </a:p>
          <a:p>
            <a:pPr>
              <a:buFontTx/>
              <a:buChar char="-"/>
            </a:pPr>
            <a:r>
              <a:rPr lang="nl-NL" dirty="0"/>
              <a:t>Confessioneel en niet- confessioneel;</a:t>
            </a:r>
          </a:p>
          <a:p>
            <a:pPr>
              <a:buFontTx/>
              <a:buChar char="-"/>
            </a:pPr>
            <a:r>
              <a:rPr lang="nl-NL" dirty="0"/>
              <a:t>Ideologisch of pragmatisch.</a:t>
            </a:r>
          </a:p>
        </p:txBody>
      </p:sp>
    </p:spTree>
    <p:extLst>
      <p:ext uri="{BB962C8B-B14F-4D97-AF65-F5344CB8AC3E}">
        <p14:creationId xmlns:p14="http://schemas.microsoft.com/office/powerpoint/2010/main" val="107116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p:txBody>
          <a:bodyPr/>
          <a:lstStyle/>
          <a:p>
            <a:r>
              <a:rPr lang="nl-NL"/>
              <a:t>Progressief versus conservatief</a:t>
            </a:r>
          </a:p>
        </p:txBody>
      </p:sp>
      <p:sp>
        <p:nvSpPr>
          <p:cNvPr id="12291" name="Tijdelijke aanduiding voor inhoud 2"/>
          <p:cNvSpPr>
            <a:spLocks noGrp="1"/>
          </p:cNvSpPr>
          <p:nvPr>
            <p:ph idx="1"/>
          </p:nvPr>
        </p:nvSpPr>
        <p:spPr/>
        <p:txBody>
          <a:bodyPr/>
          <a:lstStyle/>
          <a:p>
            <a:r>
              <a:rPr lang="nl-NL" sz="2400"/>
              <a:t>Progressief: ‘vooruitstrevend’, </a:t>
            </a:r>
          </a:p>
          <a:p>
            <a:pPr>
              <a:buFontTx/>
              <a:buNone/>
            </a:pPr>
            <a:r>
              <a:rPr lang="nl-NL" sz="2400"/>
              <a:t>                         voor (grondige) veranderingen</a:t>
            </a:r>
          </a:p>
          <a:p>
            <a:endParaRPr lang="nl-NL" sz="2400"/>
          </a:p>
          <a:p>
            <a:r>
              <a:rPr lang="nl-NL" sz="2400"/>
              <a:t>Conservatief: ‘behoudend’, </a:t>
            </a:r>
          </a:p>
          <a:p>
            <a:pPr>
              <a:buFontTx/>
              <a:buNone/>
            </a:pPr>
            <a:r>
              <a:rPr lang="nl-NL" sz="2400"/>
              <a:t>                           benadrukken datgene wat al bereikt is.</a:t>
            </a:r>
          </a:p>
          <a:p>
            <a:endParaRPr lang="nl-NL" sz="2400"/>
          </a:p>
          <a:p>
            <a:r>
              <a:rPr lang="nl-NL" sz="2400"/>
              <a:t>Reactionair: ‘terughandelend’,</a:t>
            </a:r>
          </a:p>
          <a:p>
            <a:pPr>
              <a:buFontTx/>
              <a:buNone/>
            </a:pPr>
            <a:r>
              <a:rPr lang="nl-NL" sz="2400"/>
              <a:t>                         terugdraaien van wet- en regelgeving naar </a:t>
            </a:r>
          </a:p>
          <a:p>
            <a:pPr>
              <a:buFontTx/>
              <a:buNone/>
            </a:pPr>
            <a:r>
              <a:rPr lang="nl-NL" sz="2400"/>
              <a:t>                         de oorspronkelijke situatie.</a:t>
            </a:r>
          </a:p>
          <a:p>
            <a:pPr>
              <a:buFontTx/>
              <a:buNone/>
            </a:pPr>
            <a:endParaRPr lang="nl-NL" sz="2400"/>
          </a:p>
        </p:txBody>
      </p:sp>
    </p:spTree>
    <p:extLst>
      <p:ext uri="{BB962C8B-B14F-4D97-AF65-F5344CB8AC3E}">
        <p14:creationId xmlns:p14="http://schemas.microsoft.com/office/powerpoint/2010/main" val="3402990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p:txBody>
          <a:bodyPr/>
          <a:lstStyle/>
          <a:p>
            <a:r>
              <a:rPr lang="nl-NL"/>
              <a:t>Politiek Links</a:t>
            </a:r>
          </a:p>
        </p:txBody>
      </p:sp>
      <p:sp>
        <p:nvSpPr>
          <p:cNvPr id="13315" name="Tijdelijke aanduiding voor inhoud 2"/>
          <p:cNvSpPr>
            <a:spLocks noGrp="1"/>
          </p:cNvSpPr>
          <p:nvPr>
            <p:ph idx="1"/>
          </p:nvPr>
        </p:nvSpPr>
        <p:spPr/>
        <p:txBody>
          <a:bodyPr>
            <a:normAutofit fontScale="62500" lnSpcReduction="20000"/>
          </a:bodyPr>
          <a:lstStyle/>
          <a:p>
            <a:endParaRPr lang="nl-NL" sz="2400" dirty="0"/>
          </a:p>
          <a:p>
            <a:r>
              <a:rPr lang="nl-NL" sz="2400" dirty="0"/>
              <a:t>Overheid moet  sterk/ actief optreden op het gebied van economie, werk, uitkeringen, onderwijs, gezondheidszorg, wonen en milieu etc.;</a:t>
            </a:r>
          </a:p>
          <a:p>
            <a:endParaRPr lang="nl-NL" sz="2400" dirty="0"/>
          </a:p>
          <a:p>
            <a:r>
              <a:rPr lang="nl-NL" sz="2400" dirty="0"/>
              <a:t>Overheid moet  ‘zwakkeren in de samenleving ’beschermen;</a:t>
            </a:r>
          </a:p>
          <a:p>
            <a:endParaRPr lang="nl-NL" sz="2400" dirty="0"/>
          </a:p>
          <a:p>
            <a:r>
              <a:rPr lang="nl-NL" sz="2400" dirty="0"/>
              <a:t>(meer) Gelijkheid/ Gelijkwaardigheid </a:t>
            </a:r>
            <a:br>
              <a:rPr lang="nl-NL" sz="2400" dirty="0"/>
            </a:br>
            <a:r>
              <a:rPr lang="nl-NL" sz="2400" dirty="0"/>
              <a:t>(gelijkheid qua grondrechten en inkomen/ Gelijkwaardigheid qua kansen bieden aan mensen in de </a:t>
            </a:r>
            <a:r>
              <a:rPr lang="nl-NL" sz="2400" dirty="0" err="1"/>
              <a:t>sl</a:t>
            </a:r>
            <a:r>
              <a:rPr lang="nl-NL" sz="2400" dirty="0"/>
              <a:t>)</a:t>
            </a:r>
          </a:p>
          <a:p>
            <a:endParaRPr lang="nl-NL" sz="2400" dirty="0"/>
          </a:p>
          <a:p>
            <a:r>
              <a:rPr lang="nl-NL" sz="2400" dirty="0"/>
              <a:t>Nadruk op preventie van criminaliteit, door bieden van kansen aan mensen, bestrijden ongelijkheid in de </a:t>
            </a:r>
            <a:r>
              <a:rPr lang="nl-NL" sz="2400"/>
              <a:t>sl</a:t>
            </a:r>
            <a:endParaRPr lang="nl-NL" sz="2400" dirty="0"/>
          </a:p>
          <a:p>
            <a:pPr marL="0" indent="0">
              <a:buNone/>
            </a:pPr>
            <a:endParaRPr lang="nl-NL" sz="2400" dirty="0"/>
          </a:p>
          <a:p>
            <a:r>
              <a:rPr lang="nl-NL" sz="2400" dirty="0"/>
              <a:t>Spreiding van kennis macht en inkomen</a:t>
            </a:r>
          </a:p>
          <a:p>
            <a:endParaRPr lang="nl-NL" sz="2400" dirty="0"/>
          </a:p>
          <a:p>
            <a:r>
              <a:rPr lang="nl-NL" sz="2400" dirty="0"/>
              <a:t>Ecologie voor economie</a:t>
            </a:r>
          </a:p>
          <a:p>
            <a:endParaRPr lang="nl-NL" sz="2400" dirty="0"/>
          </a:p>
          <a:p>
            <a:pPr>
              <a:buFontTx/>
              <a:buNone/>
            </a:pPr>
            <a:r>
              <a:rPr lang="nl-NL" sz="2400" dirty="0"/>
              <a:t>Voorbeelden van linkse partijen: SP, GL, PvdA,  </a:t>
            </a:r>
          </a:p>
          <a:p>
            <a:pPr>
              <a:buFontTx/>
              <a:buNone/>
            </a:pPr>
            <a:endParaRPr lang="nl-NL" sz="2400" dirty="0"/>
          </a:p>
          <a:p>
            <a:endParaRPr lang="nl-NL" sz="2400" dirty="0"/>
          </a:p>
          <a:p>
            <a:endParaRPr lang="nl-NL" sz="2400" dirty="0"/>
          </a:p>
          <a:p>
            <a:endParaRPr lang="nl-NL" sz="2400" dirty="0"/>
          </a:p>
        </p:txBody>
      </p:sp>
    </p:spTree>
    <p:extLst>
      <p:ext uri="{BB962C8B-B14F-4D97-AF65-F5344CB8AC3E}">
        <p14:creationId xmlns:p14="http://schemas.microsoft.com/office/powerpoint/2010/main" val="2967488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a:xfrm>
            <a:off x="838200" y="365125"/>
            <a:ext cx="10515600" cy="660111"/>
          </a:xfrm>
        </p:spPr>
        <p:txBody>
          <a:bodyPr>
            <a:normAutofit fontScale="90000"/>
          </a:bodyPr>
          <a:lstStyle/>
          <a:p>
            <a:r>
              <a:rPr lang="nl-NL" dirty="0"/>
              <a:t>Politiek Rechts</a:t>
            </a:r>
          </a:p>
        </p:txBody>
      </p:sp>
      <p:sp>
        <p:nvSpPr>
          <p:cNvPr id="14339" name="Tijdelijke aanduiding voor inhoud 2"/>
          <p:cNvSpPr>
            <a:spLocks noGrp="1"/>
          </p:cNvSpPr>
          <p:nvPr>
            <p:ph idx="1"/>
          </p:nvPr>
        </p:nvSpPr>
        <p:spPr>
          <a:xfrm>
            <a:off x="1981200" y="1025236"/>
            <a:ext cx="9702800" cy="5578764"/>
          </a:xfrm>
        </p:spPr>
        <p:txBody>
          <a:bodyPr>
            <a:normAutofit fontScale="62500" lnSpcReduction="20000"/>
          </a:bodyPr>
          <a:lstStyle/>
          <a:p>
            <a:endParaRPr lang="nl-NL" sz="2400" dirty="0"/>
          </a:p>
          <a:p>
            <a:r>
              <a:rPr lang="nl-NL" sz="2400" dirty="0"/>
              <a:t>Overheid moet  passievere rol hebben op het gebied van economie, werk, uitkeringen, onderwijs, media, gezondheidszorg, wonen en milieu etc.;</a:t>
            </a:r>
          </a:p>
          <a:p>
            <a:endParaRPr lang="nl-NL" sz="2400" dirty="0"/>
          </a:p>
          <a:p>
            <a:r>
              <a:rPr lang="nl-NL" sz="2400" dirty="0"/>
              <a:t>Vrijemarkteconomie</a:t>
            </a:r>
          </a:p>
          <a:p>
            <a:pPr marL="0" indent="0">
              <a:buNone/>
            </a:pPr>
            <a:endParaRPr lang="nl-NL" sz="2400" dirty="0"/>
          </a:p>
          <a:p>
            <a:r>
              <a:rPr lang="nl-NL" sz="2400" dirty="0"/>
              <a:t>Economische vrijheid voor burgers en bedrijven</a:t>
            </a:r>
          </a:p>
          <a:p>
            <a:pPr marL="0" indent="0">
              <a:buNone/>
            </a:pPr>
            <a:endParaRPr lang="nl-NL" sz="2400" dirty="0"/>
          </a:p>
          <a:p>
            <a:r>
              <a:rPr lang="nl-NL" sz="2400" dirty="0"/>
              <a:t>Eigen verantwoordelijkheid van het individu</a:t>
            </a:r>
          </a:p>
          <a:p>
            <a:endParaRPr lang="nl-NL" sz="2400" dirty="0"/>
          </a:p>
          <a:p>
            <a:r>
              <a:rPr lang="nl-NL" sz="2400" dirty="0"/>
              <a:t>Ongelijkheid tussen mensen qua inkomen en vermogen is onvermijdelijk en soms zelfs nuttig</a:t>
            </a:r>
          </a:p>
          <a:p>
            <a:endParaRPr lang="nl-NL" sz="2400" dirty="0"/>
          </a:p>
          <a:p>
            <a:r>
              <a:rPr lang="nl-NL" sz="2400" dirty="0"/>
              <a:t>Overheid is ACTIEF  beschermer van individuele rechten, en actief op het gebied van openbare orde, </a:t>
            </a:r>
            <a:br>
              <a:rPr lang="nl-NL" sz="2400" dirty="0"/>
            </a:br>
            <a:r>
              <a:rPr lang="nl-NL" sz="2400" dirty="0"/>
              <a:t>rust en veiligheid (Inzet op meer bevoegdheden voor politie en justitie, strengere straffen, mee nadruk op repressie)</a:t>
            </a:r>
          </a:p>
          <a:p>
            <a:pPr marL="0" indent="0">
              <a:buNone/>
            </a:pPr>
            <a:endParaRPr lang="nl-NL" sz="2400" dirty="0"/>
          </a:p>
          <a:p>
            <a:r>
              <a:rPr lang="nl-NL" sz="2400" dirty="0"/>
              <a:t>Economie voor ecologie </a:t>
            </a:r>
          </a:p>
          <a:p>
            <a:endParaRPr lang="nl-NL" sz="2400" dirty="0"/>
          </a:p>
          <a:p>
            <a:endParaRPr lang="nl-NL" sz="2400" dirty="0"/>
          </a:p>
          <a:p>
            <a:pPr>
              <a:buFontTx/>
              <a:buNone/>
            </a:pPr>
            <a:r>
              <a:rPr lang="nl-NL" sz="2400" dirty="0"/>
              <a:t>Voorbeelden van Rechtse partijen: VVD, PVV</a:t>
            </a:r>
          </a:p>
          <a:p>
            <a:endParaRPr lang="nl-NL" sz="2400" dirty="0"/>
          </a:p>
          <a:p>
            <a:endParaRPr lang="nl-NL" sz="2400" dirty="0"/>
          </a:p>
          <a:p>
            <a:endParaRPr lang="nl-NL" sz="2400" dirty="0"/>
          </a:p>
          <a:p>
            <a:endParaRPr lang="nl-NL" sz="2400" dirty="0"/>
          </a:p>
          <a:p>
            <a:endParaRPr lang="nl-NL" sz="2400" dirty="0"/>
          </a:p>
        </p:txBody>
      </p:sp>
    </p:spTree>
    <p:extLst>
      <p:ext uri="{BB962C8B-B14F-4D97-AF65-F5344CB8AC3E}">
        <p14:creationId xmlns:p14="http://schemas.microsoft.com/office/powerpoint/2010/main" val="1560545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Politieke socialisatie</a:t>
            </a:r>
          </a:p>
        </p:txBody>
      </p:sp>
      <p:sp>
        <p:nvSpPr>
          <p:cNvPr id="3" name="Tijdelijke aanduiding voor inhoud 2"/>
          <p:cNvSpPr>
            <a:spLocks noGrp="1"/>
          </p:cNvSpPr>
          <p:nvPr>
            <p:ph idx="1"/>
          </p:nvPr>
        </p:nvSpPr>
        <p:spPr/>
        <p:txBody>
          <a:bodyPr/>
          <a:lstStyle/>
          <a:p>
            <a:pPr marL="0" indent="0">
              <a:buNone/>
            </a:pPr>
            <a:r>
              <a:rPr lang="nl-NL" dirty="0"/>
              <a:t>Politieke socialisatie:</a:t>
            </a:r>
          </a:p>
          <a:p>
            <a:endParaRPr lang="nl-NL" dirty="0"/>
          </a:p>
          <a:p>
            <a:pPr marL="0" indent="0">
              <a:buNone/>
            </a:pPr>
            <a:r>
              <a:rPr lang="nl-NL" dirty="0"/>
              <a:t>“mensen worden gevormd op het terrein van de politieke cultuur van de groep of groepen en de samenleving waartoe mensen behoren. </a:t>
            </a:r>
          </a:p>
          <a:p>
            <a:pPr marL="0" indent="0">
              <a:buNone/>
            </a:pPr>
            <a:endParaRPr lang="nl-NL" dirty="0"/>
          </a:p>
          <a:p>
            <a:pPr marL="0" indent="0">
              <a:buNone/>
            </a:pPr>
            <a:r>
              <a:rPr lang="nl-NL" dirty="0"/>
              <a:t>Het proces bestaat uit opvoeding, opleiding en andere vormen van omgang met andere.”</a:t>
            </a:r>
          </a:p>
        </p:txBody>
      </p:sp>
    </p:spTree>
    <p:extLst>
      <p:ext uri="{BB962C8B-B14F-4D97-AF65-F5344CB8AC3E}">
        <p14:creationId xmlns:p14="http://schemas.microsoft.com/office/powerpoint/2010/main" val="1965602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p:txBody>
          <a:bodyPr/>
          <a:lstStyle/>
          <a:p>
            <a:r>
              <a:rPr lang="nl-NL"/>
              <a:t>Politieke Midden</a:t>
            </a:r>
          </a:p>
        </p:txBody>
      </p:sp>
      <p:sp>
        <p:nvSpPr>
          <p:cNvPr id="15363" name="Tijdelijke aanduiding voor inhoud 2"/>
          <p:cNvSpPr>
            <a:spLocks noGrp="1"/>
          </p:cNvSpPr>
          <p:nvPr>
            <p:ph idx="1"/>
          </p:nvPr>
        </p:nvSpPr>
        <p:spPr>
          <a:xfrm>
            <a:off x="1981200" y="1600200"/>
            <a:ext cx="8229600" cy="4852988"/>
          </a:xfrm>
        </p:spPr>
        <p:txBody>
          <a:bodyPr/>
          <a:lstStyle/>
          <a:p>
            <a:r>
              <a:rPr lang="nl-NL" sz="2000"/>
              <a:t>Hoort bij de christendemocratische partijen, die voor </a:t>
            </a:r>
          </a:p>
          <a:p>
            <a:pPr>
              <a:buFontTx/>
              <a:buNone/>
            </a:pPr>
            <a:r>
              <a:rPr lang="nl-NL" sz="2000"/>
              <a:t>     de overheid een ‘aanvullende’ rol zien;</a:t>
            </a:r>
          </a:p>
          <a:p>
            <a:pPr>
              <a:buFontTx/>
              <a:buNone/>
            </a:pPr>
            <a:endParaRPr lang="nl-NL" sz="2000"/>
          </a:p>
          <a:p>
            <a:r>
              <a:rPr lang="nl-NL" sz="2000"/>
              <a:t>Burgers zijn in eerste instantie verantwoordelijk voor zichzelf en voor elkaar;</a:t>
            </a:r>
          </a:p>
          <a:p>
            <a:pPr>
              <a:buFontTx/>
              <a:buNone/>
            </a:pPr>
            <a:r>
              <a:rPr lang="nl-NL" sz="2000"/>
              <a:t>    ↓</a:t>
            </a:r>
          </a:p>
          <a:p>
            <a:r>
              <a:rPr lang="nl-NL" sz="2000"/>
              <a:t>Lukt dat niet, dan heeft de overheid de taak om bij te springen;</a:t>
            </a:r>
          </a:p>
          <a:p>
            <a:endParaRPr lang="nl-NL" sz="2000"/>
          </a:p>
          <a:p>
            <a:pPr>
              <a:buFontTx/>
              <a:buNone/>
            </a:pPr>
            <a:r>
              <a:rPr lang="nl-NL" sz="2000"/>
              <a:t>Conclusie: Het politieke midden benadrukt dus de gezamenlijke  </a:t>
            </a:r>
          </a:p>
          <a:p>
            <a:pPr>
              <a:buFontTx/>
              <a:buNone/>
            </a:pPr>
            <a:r>
              <a:rPr lang="nl-NL" sz="2000"/>
              <a:t>                  verantwoordelijkheid van burgers en overheid.</a:t>
            </a:r>
          </a:p>
          <a:p>
            <a:endParaRPr lang="nl-NL" sz="2000"/>
          </a:p>
          <a:p>
            <a:pPr>
              <a:buFontTx/>
              <a:buNone/>
            </a:pPr>
            <a:r>
              <a:rPr lang="nl-NL" sz="2000"/>
              <a:t> Voorbeeld van een partij in het politieke midden: CDA</a:t>
            </a:r>
          </a:p>
        </p:txBody>
      </p:sp>
    </p:spTree>
    <p:extLst>
      <p:ext uri="{BB962C8B-B14F-4D97-AF65-F5344CB8AC3E}">
        <p14:creationId xmlns:p14="http://schemas.microsoft.com/office/powerpoint/2010/main" val="780266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Confessioneel versus niet confessioneel</a:t>
            </a:r>
          </a:p>
        </p:txBody>
      </p:sp>
      <p:sp>
        <p:nvSpPr>
          <p:cNvPr id="3" name="Tijdelijke aanduiding voor inhoud 2"/>
          <p:cNvSpPr>
            <a:spLocks noGrp="1"/>
          </p:cNvSpPr>
          <p:nvPr>
            <p:ph idx="1"/>
          </p:nvPr>
        </p:nvSpPr>
        <p:spPr/>
        <p:txBody>
          <a:bodyPr/>
          <a:lstStyle/>
          <a:p>
            <a:pPr marL="0" indent="0">
              <a:buNone/>
            </a:pPr>
            <a:r>
              <a:rPr lang="nl-NL" dirty="0"/>
              <a:t>Confessie = gebaseerd op het geloof</a:t>
            </a:r>
          </a:p>
          <a:p>
            <a:pPr marL="0" indent="0">
              <a:buNone/>
            </a:pPr>
            <a:endParaRPr lang="nl-NL" dirty="0"/>
          </a:p>
          <a:p>
            <a:pPr marL="0" indent="0">
              <a:buNone/>
            </a:pPr>
            <a:endParaRPr lang="nl-NL" dirty="0"/>
          </a:p>
          <a:p>
            <a:pPr marL="0" indent="0">
              <a:buNone/>
            </a:pPr>
            <a:r>
              <a:rPr lang="nl-NL" dirty="0"/>
              <a:t>Confessioneel: CDA, ChristenUnie en SGP.</a:t>
            </a:r>
          </a:p>
          <a:p>
            <a:pPr marL="0" indent="0">
              <a:buNone/>
            </a:pPr>
            <a:endParaRPr lang="nl-NL" dirty="0"/>
          </a:p>
          <a:p>
            <a:pPr marL="0" indent="0">
              <a:buNone/>
            </a:pPr>
            <a:r>
              <a:rPr lang="nl-NL" dirty="0"/>
              <a:t>Niet - Confessioneel: SP, PvdD, GL, PvdA, Denk, D66, 50plus, VVD, FVD, PVV</a:t>
            </a:r>
          </a:p>
        </p:txBody>
      </p:sp>
    </p:spTree>
    <p:extLst>
      <p:ext uri="{BB962C8B-B14F-4D97-AF65-F5344CB8AC3E}">
        <p14:creationId xmlns:p14="http://schemas.microsoft.com/office/powerpoint/2010/main" val="1605666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Ideologisch of pragmatisch</a:t>
            </a:r>
          </a:p>
        </p:txBody>
      </p:sp>
      <p:sp>
        <p:nvSpPr>
          <p:cNvPr id="3" name="Tijdelijke aanduiding voor inhoud 2"/>
          <p:cNvSpPr>
            <a:spLocks noGrp="1"/>
          </p:cNvSpPr>
          <p:nvPr>
            <p:ph idx="1"/>
          </p:nvPr>
        </p:nvSpPr>
        <p:spPr/>
        <p:txBody>
          <a:bodyPr>
            <a:normAutofit fontScale="92500" lnSpcReduction="10000"/>
          </a:bodyPr>
          <a:lstStyle/>
          <a:p>
            <a:pPr marL="0" indent="0">
              <a:buNone/>
            </a:pPr>
            <a:r>
              <a:rPr lang="nl-NL" dirty="0"/>
              <a:t>Ideologisch:							Pragmatisch:</a:t>
            </a:r>
          </a:p>
          <a:p>
            <a:pPr marL="0" indent="0">
              <a:buNone/>
            </a:pPr>
            <a:r>
              <a:rPr lang="nl-NL" dirty="0"/>
              <a:t>SP: socialistisch 						D66</a:t>
            </a:r>
          </a:p>
          <a:p>
            <a:pPr marL="0" indent="0">
              <a:buNone/>
            </a:pPr>
            <a:r>
              <a:rPr lang="nl-NL" dirty="0"/>
              <a:t>GL: socialistisch en ecologisch</a:t>
            </a:r>
          </a:p>
          <a:p>
            <a:pPr marL="0" indent="0">
              <a:buNone/>
            </a:pPr>
            <a:r>
              <a:rPr lang="nl-NL" dirty="0"/>
              <a:t>PvdA: sociaal- democratisch</a:t>
            </a:r>
          </a:p>
          <a:p>
            <a:pPr marL="0" indent="0">
              <a:buNone/>
            </a:pPr>
            <a:r>
              <a:rPr lang="nl-NL" dirty="0"/>
              <a:t>VVD: Liberaal</a:t>
            </a:r>
          </a:p>
          <a:p>
            <a:pPr marL="0" indent="0">
              <a:buNone/>
            </a:pPr>
            <a:r>
              <a:rPr lang="nl-NL" dirty="0"/>
              <a:t>PVV: Liberaal</a:t>
            </a:r>
          </a:p>
          <a:p>
            <a:pPr marL="0" indent="0">
              <a:buNone/>
            </a:pPr>
            <a:endParaRPr lang="nl-NL" dirty="0"/>
          </a:p>
          <a:p>
            <a:pPr marL="0" indent="0">
              <a:buNone/>
            </a:pPr>
            <a:r>
              <a:rPr lang="nl-NL" dirty="0"/>
              <a:t>Pragmatisch: politieke keuzes worden gemaakt op grond van praktische bruikbaarheid en een rationele analyse van de werkelijkheid/ </a:t>
            </a:r>
            <a:r>
              <a:rPr lang="nl-NL"/>
              <a:t>politieke problemen. </a:t>
            </a:r>
            <a:endParaRPr lang="nl-NL" dirty="0"/>
          </a:p>
        </p:txBody>
      </p:sp>
    </p:spTree>
    <p:extLst>
      <p:ext uri="{BB962C8B-B14F-4D97-AF65-F5344CB8AC3E}">
        <p14:creationId xmlns:p14="http://schemas.microsoft.com/office/powerpoint/2010/main" val="3307139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a:xfrm>
            <a:off x="838200" y="1825625"/>
            <a:ext cx="25638034" cy="5423052"/>
          </a:xfrm>
        </p:spPr>
        <p:txBody>
          <a:bodyPr/>
          <a:lstStyle/>
          <a:p>
            <a:endParaRPr lang="nl-NL" dirty="0"/>
          </a:p>
        </p:txBody>
      </p:sp>
      <p:sp>
        <p:nvSpPr>
          <p:cNvPr id="4" name="Rectangle 2"/>
          <p:cNvSpPr>
            <a:spLocks noChangeArrowheads="1"/>
          </p:cNvSpPr>
          <p:nvPr/>
        </p:nvSpPr>
        <p:spPr bwMode="auto">
          <a:xfrm>
            <a:off x="-1" y="-1"/>
            <a:ext cx="2972525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a:p>
        </p:txBody>
      </p:sp>
      <p:graphicFrame>
        <p:nvGraphicFramePr>
          <p:cNvPr id="5" name="Object 4"/>
          <p:cNvGraphicFramePr>
            <a:graphicFrameLocks noChangeAspect="1"/>
          </p:cNvGraphicFramePr>
          <p:nvPr>
            <p:extLst>
              <p:ext uri="{D42A27DB-BD31-4B8C-83A1-F6EECF244321}">
                <p14:modId xmlns:p14="http://schemas.microsoft.com/office/powerpoint/2010/main" val="1255309377"/>
              </p:ext>
            </p:extLst>
          </p:nvPr>
        </p:nvGraphicFramePr>
        <p:xfrm>
          <a:off x="0" y="0"/>
          <a:ext cx="12192000" cy="8011886"/>
        </p:xfrm>
        <a:graphic>
          <a:graphicData uri="http://schemas.openxmlformats.org/presentationml/2006/ole">
            <mc:AlternateContent xmlns:mc="http://schemas.openxmlformats.org/markup-compatibility/2006">
              <mc:Choice xmlns:v="urn:schemas-microsoft-com:vml" Requires="v">
                <p:oleObj name="Bitmapafbeelding" r:id="rId2" imgW="5990476" imgH="4142857" progId="Paint.Picture">
                  <p:embed/>
                </p:oleObj>
              </mc:Choice>
              <mc:Fallback>
                <p:oleObj name="Bitmapafbeelding" r:id="rId2" imgW="5990476" imgH="4142857" progId="Paint.Picture">
                  <p:embed/>
                  <p:pic>
                    <p:nvPicPr>
                      <p:cNvPr id="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8011886"/>
                      </a:xfrm>
                      <a:prstGeom prst="rect">
                        <a:avLst/>
                      </a:prstGeom>
                      <a:noFill/>
                    </p:spPr>
                  </p:pic>
                </p:oleObj>
              </mc:Fallback>
            </mc:AlternateContent>
          </a:graphicData>
        </a:graphic>
      </p:graphicFrame>
    </p:spTree>
    <p:extLst>
      <p:ext uri="{BB962C8B-B14F-4D97-AF65-F5344CB8AC3E}">
        <p14:creationId xmlns:p14="http://schemas.microsoft.com/office/powerpoint/2010/main" val="3880128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Voorbeelden van politieke stromingen</a:t>
            </a:r>
          </a:p>
        </p:txBody>
      </p:sp>
      <p:sp>
        <p:nvSpPr>
          <p:cNvPr id="3" name="Tijdelijke aanduiding voor inhoud 2"/>
          <p:cNvSpPr>
            <a:spLocks noGrp="1"/>
          </p:cNvSpPr>
          <p:nvPr>
            <p:ph idx="1"/>
          </p:nvPr>
        </p:nvSpPr>
        <p:spPr/>
        <p:txBody>
          <a:bodyPr/>
          <a:lstStyle/>
          <a:p>
            <a:pPr marL="0" indent="0">
              <a:buNone/>
            </a:pPr>
            <a:r>
              <a:rPr lang="nl-NL" dirty="0"/>
              <a:t>Communisme</a:t>
            </a:r>
          </a:p>
          <a:p>
            <a:pPr marL="0" indent="0">
              <a:buNone/>
            </a:pPr>
            <a:r>
              <a:rPr lang="nl-NL" dirty="0"/>
              <a:t>Socialisme</a:t>
            </a:r>
          </a:p>
          <a:p>
            <a:pPr marL="0" indent="0">
              <a:buNone/>
            </a:pPr>
            <a:r>
              <a:rPr lang="nl-NL" dirty="0"/>
              <a:t>Sociaaldemocratie </a:t>
            </a:r>
          </a:p>
          <a:p>
            <a:pPr marL="0" indent="0">
              <a:buNone/>
            </a:pPr>
            <a:r>
              <a:rPr lang="nl-NL" dirty="0"/>
              <a:t>Christendemocratie</a:t>
            </a:r>
          </a:p>
          <a:p>
            <a:pPr marL="0" indent="0">
              <a:buNone/>
            </a:pPr>
            <a:r>
              <a:rPr lang="nl-NL" dirty="0"/>
              <a:t>Liberalisme</a:t>
            </a:r>
          </a:p>
          <a:p>
            <a:pPr marL="0" indent="0">
              <a:buNone/>
            </a:pPr>
            <a:r>
              <a:rPr lang="nl-NL" dirty="0"/>
              <a:t>Nationalisme</a:t>
            </a:r>
          </a:p>
          <a:p>
            <a:pPr marL="0" indent="0">
              <a:buNone/>
            </a:pPr>
            <a:r>
              <a:rPr lang="nl-NL" dirty="0"/>
              <a:t>Internationalisme</a:t>
            </a:r>
          </a:p>
          <a:p>
            <a:pPr marL="0" indent="0">
              <a:buNone/>
            </a:pPr>
            <a:r>
              <a:rPr lang="nl-NL" dirty="0"/>
              <a:t>Materialisme</a:t>
            </a:r>
          </a:p>
          <a:p>
            <a:pPr marL="0" indent="0">
              <a:buNone/>
            </a:pPr>
            <a:endParaRPr lang="nl-NL" dirty="0"/>
          </a:p>
        </p:txBody>
      </p:sp>
    </p:spTree>
    <p:extLst>
      <p:ext uri="{BB962C8B-B14F-4D97-AF65-F5344CB8AC3E}">
        <p14:creationId xmlns:p14="http://schemas.microsoft.com/office/powerpoint/2010/main" val="21811031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b="1" dirty="0"/>
              <a:t>H3.4: Liberalisme</a:t>
            </a:r>
            <a:br>
              <a:rPr lang="nl-NL" b="1" dirty="0"/>
            </a:br>
            <a:endParaRPr lang="nl-NL" b="1" dirty="0"/>
          </a:p>
        </p:txBody>
      </p:sp>
      <p:sp>
        <p:nvSpPr>
          <p:cNvPr id="3" name="Tijdelijke aanduiding voor inhoud 2"/>
          <p:cNvSpPr>
            <a:spLocks noGrp="1"/>
          </p:cNvSpPr>
          <p:nvPr>
            <p:ph idx="1"/>
          </p:nvPr>
        </p:nvSpPr>
        <p:spPr/>
        <p:txBody>
          <a:bodyPr>
            <a:normAutofit fontScale="92500" lnSpcReduction="20000"/>
          </a:bodyPr>
          <a:lstStyle/>
          <a:p>
            <a:pPr marL="0" indent="0">
              <a:buNone/>
            </a:pPr>
            <a:r>
              <a:rPr lang="nl-NL" sz="2400" dirty="0"/>
              <a:t>Het liberalisme is een politieke stroming die een grote nadruk legt op de persoonlijke vrijheid van elk individu.</a:t>
            </a:r>
          </a:p>
          <a:p>
            <a:pPr marL="0" indent="0">
              <a:buNone/>
            </a:pPr>
            <a:endParaRPr lang="nl-NL" sz="2400" dirty="0"/>
          </a:p>
          <a:p>
            <a:pPr marL="0" indent="0">
              <a:buNone/>
            </a:pPr>
            <a:r>
              <a:rPr lang="nl-NL" sz="2400" dirty="0"/>
              <a:t>Enkele uitgangspunten van het liberalisme:</a:t>
            </a:r>
          </a:p>
          <a:p>
            <a:pPr>
              <a:buFontTx/>
              <a:buChar char="-"/>
            </a:pPr>
            <a:r>
              <a:rPr lang="nl-NL" sz="2400" dirty="0"/>
              <a:t>Individuele vrijheid;</a:t>
            </a:r>
          </a:p>
          <a:p>
            <a:pPr>
              <a:buFontTx/>
              <a:buChar char="-"/>
            </a:pPr>
            <a:r>
              <a:rPr lang="nl-NL" sz="2400" dirty="0"/>
              <a:t>Rationalistisch liberalisme;</a:t>
            </a:r>
          </a:p>
          <a:p>
            <a:pPr>
              <a:buFontTx/>
              <a:buChar char="-"/>
            </a:pPr>
            <a:r>
              <a:rPr lang="nl-NL" sz="2400" dirty="0"/>
              <a:t>Particulier initiatief;</a:t>
            </a:r>
          </a:p>
          <a:p>
            <a:pPr>
              <a:buFontTx/>
              <a:buChar char="-"/>
            </a:pPr>
            <a:r>
              <a:rPr lang="nl-NL" sz="2400" dirty="0"/>
              <a:t>Geen fundamentele tegenstellingen tussen mensen;</a:t>
            </a:r>
          </a:p>
          <a:p>
            <a:pPr>
              <a:buFontTx/>
              <a:buChar char="-"/>
            </a:pPr>
            <a:r>
              <a:rPr lang="nl-NL" sz="2400" dirty="0"/>
              <a:t>Rechtsstaat is gegarandeerd;</a:t>
            </a:r>
          </a:p>
          <a:p>
            <a:pPr>
              <a:buFontTx/>
              <a:buChar char="-"/>
            </a:pPr>
            <a:r>
              <a:rPr lang="nl-NL" sz="2400" dirty="0"/>
              <a:t>Vrijemarkteconomie;</a:t>
            </a:r>
          </a:p>
          <a:p>
            <a:pPr>
              <a:buFontTx/>
              <a:buChar char="-"/>
            </a:pPr>
            <a:r>
              <a:rPr lang="nl-NL" sz="2400" dirty="0"/>
              <a:t>Geen te grote overheidsbemoeienis/ passieve overheid, onder andere voor een waarborgstaat/ participatiestaat/ </a:t>
            </a:r>
            <a:r>
              <a:rPr lang="nl-NL" sz="2400" dirty="0" err="1"/>
              <a:t>participatiemaatschapij</a:t>
            </a:r>
            <a:r>
              <a:rPr lang="nl-NL" sz="2400" dirty="0"/>
              <a:t> </a:t>
            </a:r>
          </a:p>
        </p:txBody>
      </p:sp>
    </p:spTree>
    <p:extLst>
      <p:ext uri="{BB962C8B-B14F-4D97-AF65-F5344CB8AC3E}">
        <p14:creationId xmlns:p14="http://schemas.microsoft.com/office/powerpoint/2010/main" val="32091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Participatiestaat/ participatiemaatschappij</a:t>
            </a:r>
          </a:p>
        </p:txBody>
      </p:sp>
      <p:sp>
        <p:nvSpPr>
          <p:cNvPr id="3" name="Tijdelijke aanduiding voor inhoud 2"/>
          <p:cNvSpPr>
            <a:spLocks noGrp="1"/>
          </p:cNvSpPr>
          <p:nvPr>
            <p:ph idx="1"/>
          </p:nvPr>
        </p:nvSpPr>
        <p:spPr/>
        <p:txBody>
          <a:bodyPr/>
          <a:lstStyle/>
          <a:p>
            <a:pPr marL="0" indent="0">
              <a:buNone/>
            </a:pPr>
            <a:endParaRPr lang="nl-NL" dirty="0"/>
          </a:p>
          <a:p>
            <a:pPr marL="0" indent="0">
              <a:buNone/>
            </a:pPr>
            <a:r>
              <a:rPr lang="nl-NL" dirty="0"/>
              <a:t>Participatiestaat/ participatiemaatschappij:</a:t>
            </a:r>
          </a:p>
          <a:p>
            <a:pPr marL="0" indent="0">
              <a:buNone/>
            </a:pPr>
            <a:endParaRPr lang="nl-NL" dirty="0"/>
          </a:p>
          <a:p>
            <a:pPr marL="0" indent="0">
              <a:buNone/>
            </a:pPr>
            <a:r>
              <a:rPr lang="nl-NL" dirty="0"/>
              <a:t>“</a:t>
            </a:r>
            <a:r>
              <a:rPr lang="nl-NL" i="1" dirty="0"/>
              <a:t>Een staat waarin de overheid zorgt voor een sociaal vangnet voor mensen die in de problemen verkeren, maar de mensen moeten zeer nadrukkelijk ook zelf initiatieven ondernemen om uit hun benarde positie te geraken</a:t>
            </a:r>
            <a:r>
              <a:rPr lang="nl-NL" dirty="0"/>
              <a:t>.”</a:t>
            </a:r>
          </a:p>
        </p:txBody>
      </p:sp>
    </p:spTree>
    <p:extLst>
      <p:ext uri="{BB962C8B-B14F-4D97-AF65-F5344CB8AC3E}">
        <p14:creationId xmlns:p14="http://schemas.microsoft.com/office/powerpoint/2010/main" val="36369516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Voorbeelden van liberale partijen in Nederlandse parlement</a:t>
            </a:r>
          </a:p>
        </p:txBody>
      </p:sp>
      <p:sp>
        <p:nvSpPr>
          <p:cNvPr id="3" name="Tijdelijke aanduiding voor inhoud 2"/>
          <p:cNvSpPr>
            <a:spLocks noGrp="1"/>
          </p:cNvSpPr>
          <p:nvPr>
            <p:ph idx="1"/>
          </p:nvPr>
        </p:nvSpPr>
        <p:spPr/>
        <p:txBody>
          <a:bodyPr/>
          <a:lstStyle/>
          <a:p>
            <a:endParaRPr lang="nl-NL" dirty="0"/>
          </a:p>
          <a:p>
            <a:pPr marL="0" indent="0">
              <a:buNone/>
            </a:pPr>
            <a:r>
              <a:rPr lang="nl-NL" dirty="0"/>
              <a:t>Voorbeelden van liberale partijen in het Nederlandse parlement:</a:t>
            </a:r>
          </a:p>
          <a:p>
            <a:pPr marL="0" indent="0">
              <a:buNone/>
            </a:pPr>
            <a:endParaRPr lang="nl-NL" dirty="0"/>
          </a:p>
          <a:p>
            <a:pPr>
              <a:buFontTx/>
              <a:buChar char="-"/>
            </a:pPr>
            <a:r>
              <a:rPr lang="nl-NL" dirty="0"/>
              <a:t>VVD</a:t>
            </a:r>
          </a:p>
          <a:p>
            <a:pPr marL="0" indent="0">
              <a:buNone/>
            </a:pPr>
            <a:endParaRPr lang="nl-NL" dirty="0"/>
          </a:p>
          <a:p>
            <a:pPr marL="0" indent="0">
              <a:buNone/>
            </a:pPr>
            <a:r>
              <a:rPr lang="nl-NL" dirty="0"/>
              <a:t>Maar ook:</a:t>
            </a:r>
          </a:p>
          <a:p>
            <a:pPr>
              <a:buFontTx/>
              <a:buChar char="-"/>
            </a:pPr>
            <a:r>
              <a:rPr lang="nl-NL" dirty="0"/>
              <a:t>D66 (sociaal democratisch maar ook liberaal)</a:t>
            </a:r>
          </a:p>
          <a:p>
            <a:pPr>
              <a:buFontTx/>
              <a:buChar char="-"/>
            </a:pPr>
            <a:r>
              <a:rPr lang="nl-NL" dirty="0"/>
              <a:t>PVV</a:t>
            </a:r>
          </a:p>
          <a:p>
            <a:pPr>
              <a:buFontTx/>
              <a:buChar char="-"/>
            </a:pPr>
            <a:endParaRPr lang="nl-NL" dirty="0"/>
          </a:p>
        </p:txBody>
      </p:sp>
    </p:spTree>
    <p:extLst>
      <p:ext uri="{BB962C8B-B14F-4D97-AF65-F5344CB8AC3E}">
        <p14:creationId xmlns:p14="http://schemas.microsoft.com/office/powerpoint/2010/main" val="35637056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H3.5: Het socialisme</a:t>
            </a:r>
          </a:p>
        </p:txBody>
      </p:sp>
      <p:sp>
        <p:nvSpPr>
          <p:cNvPr id="3" name="Tijdelijke aanduiding voor inhoud 2"/>
          <p:cNvSpPr>
            <a:spLocks noGrp="1"/>
          </p:cNvSpPr>
          <p:nvPr>
            <p:ph idx="1"/>
          </p:nvPr>
        </p:nvSpPr>
        <p:spPr/>
        <p:txBody>
          <a:bodyPr>
            <a:normAutofit fontScale="92500"/>
          </a:bodyPr>
          <a:lstStyle/>
          <a:p>
            <a:pPr marL="0" indent="0">
              <a:buNone/>
            </a:pPr>
            <a:r>
              <a:rPr lang="nl-NL" dirty="0"/>
              <a:t>Het socialisme kent verschillende varianten.</a:t>
            </a:r>
          </a:p>
          <a:p>
            <a:pPr marL="0" indent="0">
              <a:buNone/>
            </a:pPr>
            <a:r>
              <a:rPr lang="nl-NL" dirty="0"/>
              <a:t>We behandelen de volgende twee varianten:</a:t>
            </a:r>
          </a:p>
          <a:p>
            <a:pPr marL="0" indent="0">
              <a:buNone/>
            </a:pPr>
            <a:endParaRPr lang="nl-NL" dirty="0"/>
          </a:p>
          <a:p>
            <a:pPr>
              <a:buFontTx/>
              <a:buChar char="-"/>
            </a:pPr>
            <a:r>
              <a:rPr lang="nl-NL" dirty="0"/>
              <a:t>sociaaldemocratie;</a:t>
            </a:r>
          </a:p>
          <a:p>
            <a:pPr>
              <a:buFontTx/>
              <a:buChar char="-"/>
            </a:pPr>
            <a:r>
              <a:rPr lang="nl-NL" dirty="0"/>
              <a:t>Communisme.</a:t>
            </a:r>
          </a:p>
          <a:p>
            <a:pPr>
              <a:buFontTx/>
              <a:buChar char="-"/>
            </a:pPr>
            <a:endParaRPr lang="nl-NL" dirty="0"/>
          </a:p>
          <a:p>
            <a:pPr marL="0" indent="0">
              <a:buNone/>
            </a:pPr>
            <a:r>
              <a:rPr lang="nl-NL" dirty="0"/>
              <a:t>Gemeenschappelijke kenmerken van sociaaldemocratie en communisme:</a:t>
            </a:r>
          </a:p>
          <a:p>
            <a:pPr>
              <a:buFontTx/>
              <a:buChar char="-"/>
            </a:pPr>
            <a:r>
              <a:rPr lang="nl-NL" dirty="0"/>
              <a:t>Beide zijn voor meer economische gelijkheid;</a:t>
            </a:r>
          </a:p>
          <a:p>
            <a:pPr>
              <a:buFontTx/>
              <a:buChar char="-"/>
            </a:pPr>
            <a:r>
              <a:rPr lang="nl-NL" dirty="0"/>
              <a:t>Beide hebben kritiek op de vrijemarkteconomie. </a:t>
            </a:r>
          </a:p>
        </p:txBody>
      </p:sp>
    </p:spTree>
    <p:extLst>
      <p:ext uri="{BB962C8B-B14F-4D97-AF65-F5344CB8AC3E}">
        <p14:creationId xmlns:p14="http://schemas.microsoft.com/office/powerpoint/2010/main" val="4565881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sociaaldemocratie (socialisme)</a:t>
            </a:r>
          </a:p>
        </p:txBody>
      </p:sp>
      <p:sp>
        <p:nvSpPr>
          <p:cNvPr id="3" name="Tijdelijke aanduiding voor inhoud 2"/>
          <p:cNvSpPr>
            <a:spLocks noGrp="1"/>
          </p:cNvSpPr>
          <p:nvPr>
            <p:ph idx="1"/>
          </p:nvPr>
        </p:nvSpPr>
        <p:spPr/>
        <p:txBody>
          <a:bodyPr>
            <a:normAutofit fontScale="77500" lnSpcReduction="20000"/>
          </a:bodyPr>
          <a:lstStyle/>
          <a:p>
            <a:pPr marL="0" indent="0">
              <a:buNone/>
            </a:pPr>
            <a:r>
              <a:rPr lang="nl-NL" dirty="0"/>
              <a:t>Sociaaldemocratie:</a:t>
            </a:r>
          </a:p>
          <a:p>
            <a:pPr marL="0" indent="0">
              <a:buNone/>
            </a:pPr>
            <a:r>
              <a:rPr lang="nl-NL" dirty="0"/>
              <a:t>“Een politieke stroming die streeft naar gelijkheid op economisch, sociaal en cultureel gebied.”</a:t>
            </a:r>
          </a:p>
          <a:p>
            <a:pPr marL="0" indent="0">
              <a:buNone/>
            </a:pPr>
            <a:endParaRPr lang="nl-NL" dirty="0"/>
          </a:p>
          <a:p>
            <a:pPr marL="0" indent="0">
              <a:buNone/>
            </a:pPr>
            <a:r>
              <a:rPr lang="nl-NL" dirty="0"/>
              <a:t>Enkele uitgangspunten van de sociaaldemocratie:</a:t>
            </a:r>
          </a:p>
          <a:p>
            <a:pPr>
              <a:buFontTx/>
              <a:buChar char="-"/>
            </a:pPr>
            <a:r>
              <a:rPr lang="nl-NL" dirty="0"/>
              <a:t>gelijkheid;</a:t>
            </a:r>
          </a:p>
          <a:p>
            <a:pPr>
              <a:buFontTx/>
              <a:buChar char="-"/>
            </a:pPr>
            <a:r>
              <a:rPr lang="nl-NL" dirty="0" err="1"/>
              <a:t>NadruTegen</a:t>
            </a:r>
            <a:r>
              <a:rPr lang="nl-NL" dirty="0"/>
              <a:t> maatschappelijke ongelijkheid;</a:t>
            </a:r>
          </a:p>
          <a:p>
            <a:pPr>
              <a:buFontTx/>
              <a:buChar char="-"/>
            </a:pPr>
            <a:r>
              <a:rPr lang="nl-NL" dirty="0"/>
              <a:t>k op economische tegenstelling (arbeid versus kapitaal)</a:t>
            </a:r>
          </a:p>
          <a:p>
            <a:pPr>
              <a:buFontTx/>
              <a:buChar char="-"/>
            </a:pPr>
            <a:r>
              <a:rPr lang="nl-NL" dirty="0"/>
              <a:t>Nivellering (verkleinen van inkomensverschillen); </a:t>
            </a:r>
          </a:p>
          <a:p>
            <a:pPr>
              <a:buFontTx/>
              <a:buChar char="-"/>
            </a:pPr>
            <a:r>
              <a:rPr lang="nl-NL" dirty="0"/>
              <a:t>Solidariteit;</a:t>
            </a:r>
          </a:p>
          <a:p>
            <a:pPr>
              <a:buFontTx/>
              <a:buChar char="-"/>
            </a:pPr>
            <a:r>
              <a:rPr lang="nl-NL" dirty="0"/>
              <a:t>Democratisering (spreiding van macht);</a:t>
            </a:r>
          </a:p>
          <a:p>
            <a:pPr>
              <a:buFontTx/>
              <a:buChar char="-"/>
            </a:pPr>
            <a:r>
              <a:rPr lang="nl-NL" dirty="0"/>
              <a:t>Actieve en intensieve rol van de overheid op economisch gebied </a:t>
            </a:r>
          </a:p>
          <a:p>
            <a:pPr>
              <a:buFontTx/>
              <a:buChar char="-"/>
            </a:pPr>
            <a:endParaRPr lang="nl-NL" dirty="0"/>
          </a:p>
          <a:p>
            <a:pPr>
              <a:buFontTx/>
              <a:buChar char="-"/>
            </a:pPr>
            <a:endParaRPr lang="nl-NL" dirty="0"/>
          </a:p>
        </p:txBody>
      </p:sp>
    </p:spTree>
    <p:extLst>
      <p:ext uri="{BB962C8B-B14F-4D97-AF65-F5344CB8AC3E}">
        <p14:creationId xmlns:p14="http://schemas.microsoft.com/office/powerpoint/2010/main" val="125424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Socialisatoren</a:t>
            </a:r>
            <a:r>
              <a:rPr lang="nl-NL" dirty="0"/>
              <a:t> binnen het politieke domein</a:t>
            </a:r>
          </a:p>
        </p:txBody>
      </p:sp>
      <p:sp>
        <p:nvSpPr>
          <p:cNvPr id="3" name="Tijdelijke aanduiding voor inhoud 2"/>
          <p:cNvSpPr>
            <a:spLocks noGrp="1"/>
          </p:cNvSpPr>
          <p:nvPr>
            <p:ph idx="1"/>
          </p:nvPr>
        </p:nvSpPr>
        <p:spPr/>
        <p:txBody>
          <a:bodyPr/>
          <a:lstStyle/>
          <a:p>
            <a:r>
              <a:rPr lang="nl-NL" dirty="0"/>
              <a:t>Politici</a:t>
            </a:r>
          </a:p>
          <a:p>
            <a:r>
              <a:rPr lang="nl-NL" dirty="0"/>
              <a:t>Ouders</a:t>
            </a:r>
          </a:p>
          <a:p>
            <a:r>
              <a:rPr lang="nl-NL" dirty="0"/>
              <a:t>Docenten</a:t>
            </a:r>
          </a:p>
          <a:p>
            <a:r>
              <a:rPr lang="nl-NL" dirty="0"/>
              <a:t>Idolen</a:t>
            </a:r>
          </a:p>
          <a:p>
            <a:r>
              <a:rPr lang="nl-NL" dirty="0"/>
              <a:t>Leeftijdgenoten</a:t>
            </a:r>
          </a:p>
          <a:p>
            <a:r>
              <a:rPr lang="nl-NL" dirty="0"/>
              <a:t>Media</a:t>
            </a:r>
          </a:p>
          <a:p>
            <a:endParaRPr lang="nl-NL" dirty="0"/>
          </a:p>
          <a:p>
            <a:pPr marL="0" indent="0">
              <a:buNone/>
            </a:pPr>
            <a:endParaRPr lang="nl-NL" dirty="0"/>
          </a:p>
        </p:txBody>
      </p:sp>
    </p:spTree>
    <p:extLst>
      <p:ext uri="{BB962C8B-B14F-4D97-AF65-F5344CB8AC3E}">
        <p14:creationId xmlns:p14="http://schemas.microsoft.com/office/powerpoint/2010/main" val="8689276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Voorbeelden van sociaaldemocratische partijen in het Nederlandse parlement</a:t>
            </a:r>
          </a:p>
        </p:txBody>
      </p:sp>
      <p:sp>
        <p:nvSpPr>
          <p:cNvPr id="3" name="Tijdelijke aanduiding voor inhoud 2"/>
          <p:cNvSpPr>
            <a:spLocks noGrp="1"/>
          </p:cNvSpPr>
          <p:nvPr>
            <p:ph idx="1"/>
          </p:nvPr>
        </p:nvSpPr>
        <p:spPr/>
        <p:txBody>
          <a:bodyPr/>
          <a:lstStyle/>
          <a:p>
            <a:pPr marL="0" indent="0">
              <a:buNone/>
            </a:pPr>
            <a:r>
              <a:rPr lang="nl-NL" dirty="0"/>
              <a:t>Voorbeelden van sociaaldemocratische partijen in het Nederlandse parlement:</a:t>
            </a:r>
          </a:p>
          <a:p>
            <a:pPr marL="0" indent="0">
              <a:buNone/>
            </a:pPr>
            <a:endParaRPr lang="nl-NL" dirty="0"/>
          </a:p>
          <a:p>
            <a:pPr>
              <a:buFontTx/>
              <a:buChar char="-"/>
            </a:pPr>
            <a:r>
              <a:rPr lang="nl-NL" dirty="0"/>
              <a:t>PvdA, vroeger de SDAP ( Partij van de Arbeid)</a:t>
            </a:r>
          </a:p>
          <a:p>
            <a:pPr>
              <a:buFontTx/>
              <a:buChar char="-"/>
            </a:pPr>
            <a:r>
              <a:rPr lang="nl-NL" dirty="0"/>
              <a:t>SP (Socialistische Partij)</a:t>
            </a:r>
          </a:p>
          <a:p>
            <a:pPr>
              <a:buFontTx/>
              <a:buChar char="-"/>
            </a:pPr>
            <a:endParaRPr lang="nl-NL" dirty="0"/>
          </a:p>
          <a:p>
            <a:pPr marL="0" indent="0">
              <a:buNone/>
            </a:pPr>
            <a:r>
              <a:rPr lang="nl-NL" dirty="0"/>
              <a:t>Maar ook:</a:t>
            </a:r>
          </a:p>
          <a:p>
            <a:pPr marL="0" indent="0">
              <a:buNone/>
            </a:pPr>
            <a:r>
              <a:rPr lang="nl-NL" dirty="0"/>
              <a:t>- GroenLinks (zijn sociaaldemocratisch en ecologisch)</a:t>
            </a:r>
          </a:p>
        </p:txBody>
      </p:sp>
    </p:spTree>
    <p:extLst>
      <p:ext uri="{BB962C8B-B14F-4D97-AF65-F5344CB8AC3E}">
        <p14:creationId xmlns:p14="http://schemas.microsoft.com/office/powerpoint/2010/main" val="17007282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H3.6: Het confessionalisme</a:t>
            </a:r>
          </a:p>
        </p:txBody>
      </p:sp>
      <p:sp>
        <p:nvSpPr>
          <p:cNvPr id="3" name="Tijdelijke aanduiding voor inhoud 2"/>
          <p:cNvSpPr>
            <a:spLocks noGrp="1"/>
          </p:cNvSpPr>
          <p:nvPr>
            <p:ph idx="1"/>
          </p:nvPr>
        </p:nvSpPr>
        <p:spPr/>
        <p:txBody>
          <a:bodyPr>
            <a:normAutofit fontScale="92500" lnSpcReduction="20000"/>
          </a:bodyPr>
          <a:lstStyle/>
          <a:p>
            <a:pPr marL="0" indent="0">
              <a:buNone/>
            </a:pPr>
            <a:r>
              <a:rPr lang="nl-NL" dirty="0"/>
              <a:t>Het confessionalisme :</a:t>
            </a:r>
          </a:p>
          <a:p>
            <a:pPr marL="0" indent="0">
              <a:buNone/>
            </a:pPr>
            <a:r>
              <a:rPr lang="nl-NL" dirty="0"/>
              <a:t>“Een politieke stroming die zich in haar politiek handelen laat inspireren door de Bijbel.”</a:t>
            </a:r>
          </a:p>
          <a:p>
            <a:pPr marL="0" indent="0">
              <a:buNone/>
            </a:pPr>
            <a:endParaRPr lang="nl-NL" dirty="0"/>
          </a:p>
          <a:p>
            <a:pPr marL="0" indent="0">
              <a:buNone/>
            </a:pPr>
            <a:r>
              <a:rPr lang="nl-NL" dirty="0"/>
              <a:t>Deze stroming valt te verdelen in:</a:t>
            </a:r>
          </a:p>
          <a:p>
            <a:pPr>
              <a:buFontTx/>
              <a:buChar char="-"/>
            </a:pPr>
            <a:r>
              <a:rPr lang="nl-NL" dirty="0"/>
              <a:t>Een christendemocratische tak (CDA);</a:t>
            </a:r>
          </a:p>
          <a:p>
            <a:pPr>
              <a:buFontTx/>
              <a:buChar char="-"/>
            </a:pPr>
            <a:r>
              <a:rPr lang="nl-NL" dirty="0"/>
              <a:t>Een orthodox- christelijke tak (ChristenUnie en SGP)</a:t>
            </a:r>
          </a:p>
          <a:p>
            <a:pPr>
              <a:buFontTx/>
              <a:buChar char="-"/>
            </a:pPr>
            <a:endParaRPr lang="nl-NL" dirty="0"/>
          </a:p>
          <a:p>
            <a:pPr marL="0" indent="0">
              <a:buNone/>
            </a:pPr>
            <a:r>
              <a:rPr lang="nl-NL" dirty="0"/>
              <a:t>Gemeenschappelijke uitgangspunten van het confessionalisme:</a:t>
            </a:r>
          </a:p>
          <a:p>
            <a:pPr>
              <a:buFontTx/>
              <a:buChar char="-"/>
            </a:pPr>
            <a:r>
              <a:rPr lang="nl-NL" dirty="0"/>
              <a:t>Religieuze waarden;</a:t>
            </a:r>
          </a:p>
          <a:p>
            <a:pPr>
              <a:buFontTx/>
              <a:buChar char="-"/>
            </a:pPr>
            <a:r>
              <a:rPr lang="nl-NL" dirty="0"/>
              <a:t>Harmonie en samenwerking.</a:t>
            </a:r>
          </a:p>
        </p:txBody>
      </p:sp>
    </p:spTree>
    <p:extLst>
      <p:ext uri="{BB962C8B-B14F-4D97-AF65-F5344CB8AC3E}">
        <p14:creationId xmlns:p14="http://schemas.microsoft.com/office/powerpoint/2010/main" val="2671127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De christendemocratie</a:t>
            </a:r>
          </a:p>
        </p:txBody>
      </p:sp>
      <p:sp>
        <p:nvSpPr>
          <p:cNvPr id="3" name="Tijdelijke aanduiding voor inhoud 2"/>
          <p:cNvSpPr>
            <a:spLocks noGrp="1"/>
          </p:cNvSpPr>
          <p:nvPr>
            <p:ph idx="1"/>
          </p:nvPr>
        </p:nvSpPr>
        <p:spPr/>
        <p:txBody>
          <a:bodyPr>
            <a:normAutofit fontScale="85000" lnSpcReduction="20000"/>
          </a:bodyPr>
          <a:lstStyle/>
          <a:p>
            <a:pPr marL="0" indent="0">
              <a:buNone/>
            </a:pPr>
            <a:r>
              <a:rPr lang="nl-NL" dirty="0"/>
              <a:t>Bij de christendemocratie fungeert het Evangelie als richtsnoer voor het politieke handelen.”</a:t>
            </a:r>
          </a:p>
          <a:p>
            <a:pPr marL="0" indent="0">
              <a:buNone/>
            </a:pPr>
            <a:endParaRPr lang="nl-NL" dirty="0"/>
          </a:p>
          <a:p>
            <a:pPr marL="0" indent="0">
              <a:buNone/>
            </a:pPr>
            <a:r>
              <a:rPr lang="nl-NL" dirty="0"/>
              <a:t>Enkele uitgangspunten van de christendemocratie:</a:t>
            </a:r>
          </a:p>
          <a:p>
            <a:pPr>
              <a:buFontTx/>
              <a:buChar char="-"/>
            </a:pPr>
            <a:r>
              <a:rPr lang="nl-NL" dirty="0"/>
              <a:t>naastenliefde/ solidariteit;</a:t>
            </a:r>
          </a:p>
          <a:p>
            <a:pPr>
              <a:buFontTx/>
              <a:buChar char="-"/>
            </a:pPr>
            <a:r>
              <a:rPr lang="nl-NL" dirty="0"/>
              <a:t>Christelijk geloof als inspiratiebron;</a:t>
            </a:r>
          </a:p>
          <a:p>
            <a:pPr>
              <a:buFontTx/>
              <a:buChar char="-"/>
            </a:pPr>
            <a:r>
              <a:rPr lang="nl-NL" dirty="0"/>
              <a:t>Gespreide verantwoordelijkheid/ Grote rol voor het maatschappelijk middenveld;</a:t>
            </a:r>
          </a:p>
          <a:p>
            <a:pPr>
              <a:buFontTx/>
              <a:buChar char="-"/>
            </a:pPr>
            <a:r>
              <a:rPr lang="nl-NL" dirty="0"/>
              <a:t>Rentmeesterschap;</a:t>
            </a:r>
          </a:p>
          <a:p>
            <a:pPr>
              <a:buFontTx/>
              <a:buChar char="-"/>
            </a:pPr>
            <a:r>
              <a:rPr lang="nl-NL" dirty="0"/>
              <a:t>Harmonie en samenwerking;</a:t>
            </a:r>
          </a:p>
          <a:p>
            <a:pPr>
              <a:buFontTx/>
              <a:buChar char="-"/>
            </a:pPr>
            <a:r>
              <a:rPr lang="nl-NL" dirty="0"/>
              <a:t>Organische maatschappij;</a:t>
            </a:r>
          </a:p>
          <a:p>
            <a:pPr>
              <a:buFontTx/>
              <a:buChar char="-"/>
            </a:pPr>
            <a:r>
              <a:rPr lang="nl-NL" dirty="0"/>
              <a:t>Zorgzame samenleving.</a:t>
            </a:r>
          </a:p>
        </p:txBody>
      </p:sp>
    </p:spTree>
    <p:extLst>
      <p:ext uri="{BB962C8B-B14F-4D97-AF65-F5344CB8AC3E}">
        <p14:creationId xmlns:p14="http://schemas.microsoft.com/office/powerpoint/2010/main" val="26692426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Voorbeeld van christendemocratische partij in het Nederlandse parlement</a:t>
            </a:r>
          </a:p>
        </p:txBody>
      </p:sp>
      <p:sp>
        <p:nvSpPr>
          <p:cNvPr id="3" name="Tijdelijke aanduiding voor inhoud 2"/>
          <p:cNvSpPr>
            <a:spLocks noGrp="1"/>
          </p:cNvSpPr>
          <p:nvPr>
            <p:ph idx="1"/>
          </p:nvPr>
        </p:nvSpPr>
        <p:spPr/>
        <p:txBody>
          <a:bodyPr/>
          <a:lstStyle/>
          <a:p>
            <a:pPr marL="0" indent="0">
              <a:buNone/>
            </a:pPr>
            <a:r>
              <a:rPr lang="nl-NL" dirty="0"/>
              <a:t>Voorbeeld van christendemocratische partij in het Nederlandse parlement:</a:t>
            </a:r>
          </a:p>
          <a:p>
            <a:pPr marL="0" indent="0">
              <a:buNone/>
            </a:pPr>
            <a:endParaRPr lang="nl-NL" dirty="0"/>
          </a:p>
          <a:p>
            <a:pPr marL="0" indent="0">
              <a:buNone/>
            </a:pPr>
            <a:r>
              <a:rPr lang="nl-NL" dirty="0"/>
              <a:t>CDA; ontstaan uit een fusie van:</a:t>
            </a:r>
          </a:p>
          <a:p>
            <a:pPr marL="0" indent="0">
              <a:buNone/>
            </a:pPr>
            <a:r>
              <a:rPr lang="nl-NL" dirty="0"/>
              <a:t>          ARP: Anti- Revolutionaire Partij</a:t>
            </a:r>
          </a:p>
          <a:p>
            <a:pPr marL="0" indent="0">
              <a:buNone/>
            </a:pPr>
            <a:r>
              <a:rPr lang="nl-NL" dirty="0"/>
              <a:t>          CHU: Christelijk Historische Unie</a:t>
            </a:r>
          </a:p>
          <a:p>
            <a:pPr marL="0" indent="0">
              <a:buNone/>
            </a:pPr>
            <a:r>
              <a:rPr lang="nl-NL" dirty="0"/>
              <a:t>          KVP: Katholieke Volkspartij. </a:t>
            </a:r>
          </a:p>
        </p:txBody>
      </p:sp>
    </p:spTree>
    <p:extLst>
      <p:ext uri="{BB962C8B-B14F-4D97-AF65-F5344CB8AC3E}">
        <p14:creationId xmlns:p14="http://schemas.microsoft.com/office/powerpoint/2010/main" val="20912336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Orthodox- christelijke tak</a:t>
            </a:r>
          </a:p>
        </p:txBody>
      </p:sp>
      <p:sp>
        <p:nvSpPr>
          <p:cNvPr id="3" name="Tijdelijke aanduiding voor inhoud 2"/>
          <p:cNvSpPr>
            <a:spLocks noGrp="1"/>
          </p:cNvSpPr>
          <p:nvPr>
            <p:ph idx="1"/>
          </p:nvPr>
        </p:nvSpPr>
        <p:spPr/>
        <p:txBody>
          <a:bodyPr/>
          <a:lstStyle/>
          <a:p>
            <a:pPr marL="0" indent="0">
              <a:buNone/>
            </a:pPr>
            <a:r>
              <a:rPr lang="nl-NL" dirty="0"/>
              <a:t>De Bijbel is de hoogste wet voor het politiek handelen. Politieke standpunten worden ingenomen op basis van uitspraken in de Bijbel. </a:t>
            </a:r>
          </a:p>
          <a:p>
            <a:pPr marL="0" indent="0">
              <a:buNone/>
            </a:pPr>
            <a:endParaRPr lang="nl-NL" dirty="0"/>
          </a:p>
          <a:p>
            <a:pPr marL="0" indent="0">
              <a:buNone/>
            </a:pPr>
            <a:r>
              <a:rPr lang="nl-NL" dirty="0"/>
              <a:t>De ‘orthodox – christelijken’ vertegenwoordigen het theocratische standpunt dat </a:t>
            </a:r>
            <a:r>
              <a:rPr lang="nl-NL" i="1" dirty="0"/>
              <a:t>de staat een dienaar Gods is, ondergeschikt derhalve aan kerk en geloof. De overheid moet de ware godsdienst bevorderen.</a:t>
            </a:r>
          </a:p>
          <a:p>
            <a:pPr marL="0" indent="0">
              <a:buNone/>
            </a:pPr>
            <a:endParaRPr lang="nl-NL" i="1" dirty="0"/>
          </a:p>
          <a:p>
            <a:pPr marL="0" indent="0">
              <a:buNone/>
            </a:pPr>
            <a:endParaRPr lang="nl-NL" i="1" dirty="0"/>
          </a:p>
          <a:p>
            <a:pPr marL="0" indent="0">
              <a:buNone/>
            </a:pPr>
            <a:endParaRPr lang="nl-NL" i="1" dirty="0"/>
          </a:p>
          <a:p>
            <a:pPr marL="0" indent="0">
              <a:buNone/>
            </a:pPr>
            <a:endParaRPr lang="nl-NL" dirty="0"/>
          </a:p>
        </p:txBody>
      </p:sp>
    </p:spTree>
    <p:extLst>
      <p:ext uri="{BB962C8B-B14F-4D97-AF65-F5344CB8AC3E}">
        <p14:creationId xmlns:p14="http://schemas.microsoft.com/office/powerpoint/2010/main" val="3340500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Voorbeelden van orthodox- christelijke partijen in het Nederlandse parlement</a:t>
            </a:r>
          </a:p>
        </p:txBody>
      </p:sp>
      <p:sp>
        <p:nvSpPr>
          <p:cNvPr id="3" name="Tijdelijke aanduiding voor inhoud 2"/>
          <p:cNvSpPr>
            <a:spLocks noGrp="1"/>
          </p:cNvSpPr>
          <p:nvPr>
            <p:ph idx="1"/>
          </p:nvPr>
        </p:nvSpPr>
        <p:spPr/>
        <p:txBody>
          <a:bodyPr/>
          <a:lstStyle/>
          <a:p>
            <a:pPr marL="0" indent="0">
              <a:buNone/>
            </a:pPr>
            <a:r>
              <a:rPr lang="nl-NL" dirty="0"/>
              <a:t>Voorbeelden van orthodox- christelijke partijen in het Nederlandse parlement:</a:t>
            </a:r>
          </a:p>
          <a:p>
            <a:pPr marL="0" indent="0">
              <a:buNone/>
            </a:pPr>
            <a:endParaRPr lang="nl-NL" dirty="0"/>
          </a:p>
          <a:p>
            <a:pPr>
              <a:buFontTx/>
              <a:buChar char="-"/>
            </a:pPr>
            <a:r>
              <a:rPr lang="nl-NL" dirty="0"/>
              <a:t>SGP: Staatkundig Gereformeerde Partij </a:t>
            </a:r>
          </a:p>
          <a:p>
            <a:pPr>
              <a:buFontTx/>
              <a:buChar char="-"/>
            </a:pPr>
            <a:endParaRPr lang="nl-NL" dirty="0"/>
          </a:p>
          <a:p>
            <a:pPr>
              <a:buFontTx/>
              <a:buChar char="-"/>
            </a:pPr>
            <a:r>
              <a:rPr lang="nl-NL" dirty="0"/>
              <a:t>De ChristenUnie, ook wel CU. Een samenvoeging van RPF en GPV, beide gereformeerde partijen. </a:t>
            </a:r>
          </a:p>
        </p:txBody>
      </p:sp>
    </p:spTree>
    <p:extLst>
      <p:ext uri="{BB962C8B-B14F-4D97-AF65-F5344CB8AC3E}">
        <p14:creationId xmlns:p14="http://schemas.microsoft.com/office/powerpoint/2010/main" val="2771333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H3.7: Ecologische stroming</a:t>
            </a:r>
          </a:p>
        </p:txBody>
      </p:sp>
      <p:sp>
        <p:nvSpPr>
          <p:cNvPr id="3" name="Tijdelijke aanduiding voor inhoud 2"/>
          <p:cNvSpPr>
            <a:spLocks noGrp="1"/>
          </p:cNvSpPr>
          <p:nvPr>
            <p:ph idx="1"/>
          </p:nvPr>
        </p:nvSpPr>
        <p:spPr/>
        <p:txBody>
          <a:bodyPr>
            <a:normAutofit fontScale="77500" lnSpcReduction="20000"/>
          </a:bodyPr>
          <a:lstStyle/>
          <a:p>
            <a:pPr marL="0" indent="0">
              <a:buNone/>
            </a:pPr>
            <a:r>
              <a:rPr lang="nl-NL" dirty="0"/>
              <a:t>De ecologisch stroming vindt de </a:t>
            </a:r>
            <a:r>
              <a:rPr lang="nl-NL" b="1" dirty="0"/>
              <a:t>economische groei </a:t>
            </a:r>
            <a:r>
              <a:rPr lang="nl-NL" dirty="0"/>
              <a:t>ondergeschikt aan de </a:t>
            </a:r>
            <a:r>
              <a:rPr lang="nl-NL" b="1" dirty="0"/>
              <a:t>kwaliteit van het milieu</a:t>
            </a:r>
            <a:r>
              <a:rPr lang="nl-NL" dirty="0"/>
              <a:t>. </a:t>
            </a:r>
          </a:p>
          <a:p>
            <a:pPr marL="0" indent="0">
              <a:buNone/>
            </a:pPr>
            <a:endParaRPr lang="nl-NL" dirty="0"/>
          </a:p>
          <a:p>
            <a:pPr marL="0" indent="0">
              <a:buNone/>
            </a:pPr>
            <a:r>
              <a:rPr lang="nl-NL" dirty="0"/>
              <a:t>Enkele uitgangspunten van het ecologisme:</a:t>
            </a:r>
          </a:p>
          <a:p>
            <a:pPr marL="0" indent="0">
              <a:buNone/>
            </a:pPr>
            <a:endParaRPr lang="nl-NL" dirty="0"/>
          </a:p>
          <a:p>
            <a:pPr>
              <a:buFontTx/>
              <a:buChar char="-"/>
            </a:pPr>
            <a:r>
              <a:rPr lang="nl-NL" dirty="0"/>
              <a:t>Ecologische waarden zijn belangrijker dan economische waarden;</a:t>
            </a:r>
          </a:p>
          <a:p>
            <a:pPr>
              <a:buFontTx/>
              <a:buChar char="-"/>
            </a:pPr>
            <a:r>
              <a:rPr lang="nl-NL" dirty="0"/>
              <a:t>Kleinschalig, milieuvriendelijk en duurzaam produceren;</a:t>
            </a:r>
          </a:p>
          <a:p>
            <a:pPr>
              <a:buFontTx/>
              <a:buChar char="-"/>
            </a:pPr>
            <a:r>
              <a:rPr lang="nl-NL" dirty="0"/>
              <a:t>Economie van het genoeg; (‘</a:t>
            </a:r>
            <a:r>
              <a:rPr lang="nl-NL" i="1" dirty="0"/>
              <a:t>consuminderen</a:t>
            </a:r>
            <a:r>
              <a:rPr lang="nl-NL" dirty="0"/>
              <a:t>’);</a:t>
            </a:r>
          </a:p>
          <a:p>
            <a:pPr>
              <a:buFontTx/>
              <a:buChar char="-"/>
            </a:pPr>
            <a:r>
              <a:rPr lang="nl-NL" dirty="0"/>
              <a:t>De overheid moet milieumaatregelen afkondigen;</a:t>
            </a:r>
          </a:p>
          <a:p>
            <a:pPr>
              <a:buFontTx/>
              <a:buChar char="-"/>
            </a:pPr>
            <a:r>
              <a:rPr lang="nl-NL" dirty="0"/>
              <a:t>Afwijzen van onbeperkt marktmechanisme.</a:t>
            </a:r>
          </a:p>
          <a:p>
            <a:pPr>
              <a:buFontTx/>
              <a:buChar char="-"/>
            </a:pPr>
            <a:endParaRPr lang="nl-NL" dirty="0"/>
          </a:p>
          <a:p>
            <a:pPr marL="0" indent="0">
              <a:buNone/>
            </a:pPr>
            <a:r>
              <a:rPr lang="nl-NL" dirty="0"/>
              <a:t>Voorbeelden van ecologische partijen: GroenLinks en Partij voor de Dieren</a:t>
            </a:r>
          </a:p>
          <a:p>
            <a:pPr marL="0" indent="0">
              <a:buNone/>
            </a:pPr>
            <a:endParaRPr lang="nl-NL" dirty="0"/>
          </a:p>
          <a:p>
            <a:pPr marL="0" indent="0">
              <a:buNone/>
            </a:pPr>
            <a:endParaRPr lang="nl-NL" dirty="0"/>
          </a:p>
        </p:txBody>
      </p:sp>
    </p:spTree>
    <p:extLst>
      <p:ext uri="{BB962C8B-B14F-4D97-AF65-F5344CB8AC3E}">
        <p14:creationId xmlns:p14="http://schemas.microsoft.com/office/powerpoint/2010/main" val="21518977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H3.8: Het populisme</a:t>
            </a:r>
          </a:p>
        </p:txBody>
      </p:sp>
      <p:sp>
        <p:nvSpPr>
          <p:cNvPr id="3" name="Tijdelijke aanduiding voor inhoud 2"/>
          <p:cNvSpPr>
            <a:spLocks noGrp="1"/>
          </p:cNvSpPr>
          <p:nvPr>
            <p:ph idx="1"/>
          </p:nvPr>
        </p:nvSpPr>
        <p:spPr/>
        <p:txBody>
          <a:bodyPr/>
          <a:lstStyle/>
          <a:p>
            <a:pPr marL="0" indent="0">
              <a:buNone/>
            </a:pPr>
            <a:r>
              <a:rPr lang="nl-NL" dirty="0"/>
              <a:t>Populisme kun je enerzijds zien als een politieke stijl en anderzijds als een ideologie.</a:t>
            </a:r>
          </a:p>
          <a:p>
            <a:pPr marL="0" indent="0">
              <a:buNone/>
            </a:pPr>
            <a:endParaRPr lang="nl-NL" dirty="0"/>
          </a:p>
          <a:p>
            <a:pPr marL="0" indent="0">
              <a:buNone/>
            </a:pPr>
            <a:r>
              <a:rPr lang="nl-NL" dirty="0"/>
              <a:t>Het is geen volledige ideologie zoals het liberalisme of het socialisme.</a:t>
            </a:r>
          </a:p>
          <a:p>
            <a:pPr marL="0" indent="0">
              <a:buNone/>
            </a:pPr>
            <a:endParaRPr lang="nl-NL" dirty="0"/>
          </a:p>
          <a:p>
            <a:pPr marL="0" indent="0">
              <a:buNone/>
            </a:pPr>
            <a:r>
              <a:rPr lang="nl-NL" dirty="0"/>
              <a:t>Populisme is: ‘een partiële ideologie die een visie biedt op slechts een deelaspect van de samenleving, namelijk de relatie tussen burger en politiek.’</a:t>
            </a:r>
          </a:p>
        </p:txBody>
      </p:sp>
    </p:spTree>
    <p:extLst>
      <p:ext uri="{BB962C8B-B14F-4D97-AF65-F5344CB8AC3E}">
        <p14:creationId xmlns:p14="http://schemas.microsoft.com/office/powerpoint/2010/main" val="21467109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Vervolg: het populisme</a:t>
            </a:r>
          </a:p>
        </p:txBody>
      </p:sp>
      <p:sp>
        <p:nvSpPr>
          <p:cNvPr id="3" name="Tijdelijke aanduiding voor inhoud 2"/>
          <p:cNvSpPr>
            <a:spLocks noGrp="1"/>
          </p:cNvSpPr>
          <p:nvPr>
            <p:ph idx="1"/>
          </p:nvPr>
        </p:nvSpPr>
        <p:spPr/>
        <p:txBody>
          <a:bodyPr>
            <a:normAutofit fontScale="92500" lnSpcReduction="10000"/>
          </a:bodyPr>
          <a:lstStyle/>
          <a:p>
            <a:pPr marL="0" indent="0">
              <a:buNone/>
            </a:pPr>
            <a:r>
              <a:rPr lang="nl-NL" dirty="0"/>
              <a:t>Populisten zetten zich af tegen de ‘culturele en bestuurlijke elite ’ die volgens hun zeggen niet opkomt voor de belangen, de rechten en cultuur van de ‘gewone mensen’. </a:t>
            </a:r>
          </a:p>
          <a:p>
            <a:pPr marL="0" indent="0">
              <a:buNone/>
            </a:pPr>
            <a:endParaRPr lang="nl-NL" dirty="0"/>
          </a:p>
          <a:p>
            <a:pPr marL="0" indent="0">
              <a:buNone/>
            </a:pPr>
            <a:r>
              <a:rPr lang="nl-NL" dirty="0"/>
              <a:t>Populisten gaan ervan uit dat zij zelf wel spreken namens ‘het volk’;</a:t>
            </a:r>
          </a:p>
          <a:p>
            <a:pPr marL="0" indent="0">
              <a:buNone/>
            </a:pPr>
            <a:endParaRPr lang="nl-NL" dirty="0"/>
          </a:p>
          <a:p>
            <a:pPr marL="0" indent="0">
              <a:buNone/>
            </a:pPr>
            <a:r>
              <a:rPr lang="nl-NL" dirty="0"/>
              <a:t>Populisten zetten zich met name af tegen het ‘politieke midden’ en stellen zich op onderdelen van het eigen programma meer radicaal/ extreem op. </a:t>
            </a:r>
          </a:p>
          <a:p>
            <a:pPr marL="0" indent="0">
              <a:buNone/>
            </a:pPr>
            <a:endParaRPr lang="nl-NL" dirty="0"/>
          </a:p>
          <a:p>
            <a:pPr marL="0" indent="0">
              <a:buNone/>
            </a:pPr>
            <a:r>
              <a:rPr lang="nl-NL" dirty="0"/>
              <a:t>Populistische partijen bevinden zich aan </a:t>
            </a:r>
            <a:r>
              <a:rPr lang="nl-NL"/>
              <a:t>de linker- </a:t>
            </a:r>
            <a:r>
              <a:rPr lang="nl-NL" dirty="0"/>
              <a:t>en rechterkant van het politieke spectrum. </a:t>
            </a:r>
          </a:p>
          <a:p>
            <a:pPr marL="0" indent="0">
              <a:buNone/>
            </a:pPr>
            <a:endParaRPr lang="nl-NL" dirty="0"/>
          </a:p>
        </p:txBody>
      </p:sp>
    </p:spTree>
    <p:extLst>
      <p:ext uri="{BB962C8B-B14F-4D97-AF65-F5344CB8AC3E}">
        <p14:creationId xmlns:p14="http://schemas.microsoft.com/office/powerpoint/2010/main" val="34810501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Uitgangspunten populisme</a:t>
            </a:r>
          </a:p>
        </p:txBody>
      </p:sp>
      <p:sp>
        <p:nvSpPr>
          <p:cNvPr id="3" name="Tijdelijke aanduiding voor inhoud 2"/>
          <p:cNvSpPr>
            <a:spLocks noGrp="1"/>
          </p:cNvSpPr>
          <p:nvPr>
            <p:ph idx="1"/>
          </p:nvPr>
        </p:nvSpPr>
        <p:spPr/>
        <p:txBody>
          <a:bodyPr>
            <a:normAutofit fontScale="70000" lnSpcReduction="20000"/>
          </a:bodyPr>
          <a:lstStyle/>
          <a:p>
            <a:pPr marL="0" indent="0">
              <a:buNone/>
            </a:pPr>
            <a:r>
              <a:rPr lang="nl-NL" dirty="0"/>
              <a:t>Enkele uitgangspunten van het populisme:</a:t>
            </a:r>
          </a:p>
          <a:p>
            <a:pPr marL="0" indent="0">
              <a:buNone/>
            </a:pPr>
            <a:endParaRPr lang="nl-NL" dirty="0"/>
          </a:p>
          <a:p>
            <a:pPr>
              <a:buFontTx/>
              <a:buChar char="-"/>
            </a:pPr>
            <a:r>
              <a:rPr lang="nl-NL" dirty="0"/>
              <a:t>Afkeer van het establishment/ de gevestigde politieke partijen en de culturele, economische en politieke elite;</a:t>
            </a:r>
          </a:p>
          <a:p>
            <a:pPr>
              <a:buFontTx/>
              <a:buChar char="-"/>
            </a:pPr>
            <a:r>
              <a:rPr lang="nl-NL" dirty="0"/>
              <a:t>In alle standpunten verwijzen naar ‘de wil van het volk’;</a:t>
            </a:r>
          </a:p>
          <a:p>
            <a:pPr>
              <a:buFontTx/>
              <a:buChar char="-"/>
            </a:pPr>
            <a:r>
              <a:rPr lang="nl-NL" dirty="0"/>
              <a:t>De nadruk leggen op sterk leiderschap;</a:t>
            </a:r>
          </a:p>
          <a:p>
            <a:pPr>
              <a:buFontTx/>
              <a:buChar char="-"/>
            </a:pPr>
            <a:r>
              <a:rPr lang="nl-NL" dirty="0"/>
              <a:t>Een beroep doen op de eenheid en vaderlandsliefde/ nationalisme.</a:t>
            </a:r>
          </a:p>
          <a:p>
            <a:pPr>
              <a:buFontTx/>
              <a:buChar char="-"/>
            </a:pPr>
            <a:endParaRPr lang="nl-NL" dirty="0"/>
          </a:p>
          <a:p>
            <a:pPr marL="0" indent="0">
              <a:buNone/>
            </a:pPr>
            <a:r>
              <a:rPr lang="nl-NL" dirty="0"/>
              <a:t>Voorbeeld van populistische partijen in het Nederlandse parlement:</a:t>
            </a:r>
          </a:p>
          <a:p>
            <a:pPr>
              <a:buFontTx/>
              <a:buChar char="-"/>
            </a:pPr>
            <a:r>
              <a:rPr lang="nl-NL" dirty="0"/>
              <a:t>PVV</a:t>
            </a:r>
          </a:p>
          <a:p>
            <a:pPr>
              <a:buFontTx/>
              <a:buChar char="-"/>
            </a:pPr>
            <a:r>
              <a:rPr lang="nl-NL" dirty="0"/>
              <a:t>PvdD</a:t>
            </a:r>
          </a:p>
          <a:p>
            <a:pPr>
              <a:buFontTx/>
              <a:buChar char="-"/>
            </a:pPr>
            <a:r>
              <a:rPr lang="nl-NL" dirty="0"/>
              <a:t>50Plus</a:t>
            </a:r>
          </a:p>
          <a:p>
            <a:pPr>
              <a:buFontTx/>
              <a:buChar char="-"/>
            </a:pPr>
            <a:r>
              <a:rPr lang="nl-NL" dirty="0"/>
              <a:t>DENK</a:t>
            </a:r>
          </a:p>
          <a:p>
            <a:pPr marL="0" indent="0">
              <a:buNone/>
            </a:pPr>
            <a:endParaRPr lang="nl-NL" dirty="0"/>
          </a:p>
          <a:p>
            <a:pPr>
              <a:buFontTx/>
              <a:buChar char="-"/>
            </a:pPr>
            <a:endParaRPr lang="nl-NL" dirty="0"/>
          </a:p>
        </p:txBody>
      </p:sp>
    </p:spTree>
    <p:extLst>
      <p:ext uri="{BB962C8B-B14F-4D97-AF65-F5344CB8AC3E}">
        <p14:creationId xmlns:p14="http://schemas.microsoft.com/office/powerpoint/2010/main" val="319340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Theorieën over invloed van de media</a:t>
            </a:r>
          </a:p>
        </p:txBody>
      </p:sp>
      <p:sp>
        <p:nvSpPr>
          <p:cNvPr id="3" name="Tijdelijke aanduiding voor inhoud 2"/>
          <p:cNvSpPr>
            <a:spLocks noGrp="1"/>
          </p:cNvSpPr>
          <p:nvPr>
            <p:ph idx="1"/>
          </p:nvPr>
        </p:nvSpPr>
        <p:spPr/>
        <p:txBody>
          <a:bodyPr>
            <a:normAutofit fontScale="92500" lnSpcReduction="10000"/>
          </a:bodyPr>
          <a:lstStyle/>
          <a:p>
            <a:pPr>
              <a:buNone/>
            </a:pPr>
            <a:endParaRPr lang="nl-NL" sz="2000" dirty="0"/>
          </a:p>
          <a:p>
            <a:pPr>
              <a:buFontTx/>
              <a:buChar char="-"/>
            </a:pPr>
            <a:r>
              <a:rPr lang="nl-NL" sz="2000" dirty="0"/>
              <a:t>Injectienaaldtheorie</a:t>
            </a:r>
          </a:p>
          <a:p>
            <a:pPr>
              <a:buFontTx/>
              <a:buChar char="-"/>
            </a:pPr>
            <a:endParaRPr lang="nl-NL" sz="2000" dirty="0"/>
          </a:p>
          <a:p>
            <a:pPr>
              <a:buFontTx/>
              <a:buChar char="-"/>
            </a:pPr>
            <a:r>
              <a:rPr lang="nl-NL" sz="2000" dirty="0"/>
              <a:t>Theorie van de selectieve perceptie</a:t>
            </a:r>
          </a:p>
          <a:p>
            <a:pPr>
              <a:buFontTx/>
              <a:buChar char="-"/>
            </a:pPr>
            <a:endParaRPr lang="nl-NL" sz="2000" dirty="0"/>
          </a:p>
          <a:p>
            <a:pPr>
              <a:buFontTx/>
              <a:buChar char="-"/>
            </a:pPr>
            <a:r>
              <a:rPr lang="nl-NL" sz="2000" dirty="0"/>
              <a:t>Netwerktheorie: </a:t>
            </a:r>
            <a:r>
              <a:rPr lang="nl-NL" sz="2000" dirty="0" err="1"/>
              <a:t>Two</a:t>
            </a:r>
            <a:r>
              <a:rPr lang="nl-NL" sz="2000" dirty="0"/>
              <a:t> step flow theorie</a:t>
            </a:r>
          </a:p>
          <a:p>
            <a:pPr>
              <a:buFontTx/>
              <a:buChar char="-"/>
            </a:pPr>
            <a:endParaRPr lang="nl-NL" sz="2000" dirty="0"/>
          </a:p>
          <a:p>
            <a:pPr>
              <a:buFontTx/>
              <a:buChar char="-"/>
            </a:pPr>
            <a:r>
              <a:rPr lang="nl-NL" sz="2000" dirty="0"/>
              <a:t>Netwerktheorie: Multi step flow theorie</a:t>
            </a:r>
          </a:p>
          <a:p>
            <a:pPr>
              <a:buFontTx/>
              <a:buChar char="-"/>
            </a:pPr>
            <a:endParaRPr lang="nl-NL" sz="2000" dirty="0"/>
          </a:p>
          <a:p>
            <a:pPr>
              <a:buFontTx/>
              <a:buChar char="-"/>
            </a:pPr>
            <a:r>
              <a:rPr lang="nl-NL" sz="2000" dirty="0" err="1"/>
              <a:t>Cultivatietheorie</a:t>
            </a:r>
            <a:endParaRPr lang="nl-NL" sz="2000" dirty="0"/>
          </a:p>
          <a:p>
            <a:pPr marL="0" indent="0">
              <a:buNone/>
            </a:pPr>
            <a:endParaRPr lang="nl-NL" sz="2000" dirty="0"/>
          </a:p>
          <a:p>
            <a:pPr>
              <a:buFontTx/>
              <a:buChar char="-"/>
            </a:pPr>
            <a:r>
              <a:rPr lang="nl-NL" sz="2000" dirty="0" err="1"/>
              <a:t>Framingtheorie</a:t>
            </a:r>
            <a:endParaRPr lang="nl-NL" sz="2000" dirty="0"/>
          </a:p>
          <a:p>
            <a:pPr>
              <a:buFontTx/>
              <a:buChar char="-"/>
            </a:pPr>
            <a:endParaRPr lang="nl-NL" sz="2000" dirty="0"/>
          </a:p>
        </p:txBody>
      </p:sp>
    </p:spTree>
    <p:extLst>
      <p:ext uri="{BB962C8B-B14F-4D97-AF65-F5344CB8AC3E}">
        <p14:creationId xmlns:p14="http://schemas.microsoft.com/office/powerpoint/2010/main" val="9125369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H3.9:Pragmatisme</a:t>
            </a:r>
          </a:p>
        </p:txBody>
      </p:sp>
      <p:sp>
        <p:nvSpPr>
          <p:cNvPr id="3" name="Tijdelijke aanduiding voor inhoud 2"/>
          <p:cNvSpPr>
            <a:spLocks noGrp="1"/>
          </p:cNvSpPr>
          <p:nvPr>
            <p:ph idx="1"/>
          </p:nvPr>
        </p:nvSpPr>
        <p:spPr/>
        <p:txBody>
          <a:bodyPr>
            <a:normAutofit lnSpcReduction="10000"/>
          </a:bodyPr>
          <a:lstStyle/>
          <a:p>
            <a:pPr marL="0" indent="0">
              <a:buNone/>
            </a:pPr>
            <a:r>
              <a:rPr lang="nl-NL" dirty="0"/>
              <a:t>Pragmatische partijen zijn partijen die een politiek probleem van geval tot geval bekijken en daarna pas een oplossing zoeken. </a:t>
            </a:r>
          </a:p>
          <a:p>
            <a:pPr marL="0" indent="0">
              <a:buNone/>
            </a:pPr>
            <a:endParaRPr lang="nl-NL" dirty="0"/>
          </a:p>
          <a:p>
            <a:pPr marL="0" indent="0">
              <a:buNone/>
            </a:pPr>
            <a:r>
              <a:rPr lang="nl-NL" dirty="0"/>
              <a:t>Kenmerken van pragmatische partijen:</a:t>
            </a:r>
          </a:p>
          <a:p>
            <a:pPr>
              <a:buFontTx/>
              <a:buChar char="-"/>
            </a:pPr>
            <a:r>
              <a:rPr lang="nl-NL" dirty="0"/>
              <a:t>Men zoekt naar rationele, haalbare en praktische oplossingen voor actuele politieke vraagstukken;</a:t>
            </a:r>
          </a:p>
          <a:p>
            <a:pPr>
              <a:buFontTx/>
              <a:buChar char="-"/>
            </a:pPr>
            <a:r>
              <a:rPr lang="nl-NL" dirty="0"/>
              <a:t>Men laat zich niet leiden door een ideologie of een samenhangend geheel van uitspraken over mens en maatschappij.</a:t>
            </a:r>
          </a:p>
          <a:p>
            <a:pPr>
              <a:buFontTx/>
              <a:buChar char="-"/>
            </a:pPr>
            <a:endParaRPr lang="nl-NL" dirty="0"/>
          </a:p>
          <a:p>
            <a:pPr marL="0" indent="0">
              <a:buNone/>
            </a:pPr>
            <a:r>
              <a:rPr lang="nl-NL" dirty="0"/>
              <a:t>Voorbeeld van een pragmatische partij: D66</a:t>
            </a:r>
          </a:p>
        </p:txBody>
      </p:sp>
    </p:spTree>
    <p:extLst>
      <p:ext uri="{BB962C8B-B14F-4D97-AF65-F5344CB8AC3E}">
        <p14:creationId xmlns:p14="http://schemas.microsoft.com/office/powerpoint/2010/main" val="40646924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H3.10:Linkse en rechtse partijen</a:t>
            </a:r>
          </a:p>
        </p:txBody>
      </p:sp>
      <p:sp>
        <p:nvSpPr>
          <p:cNvPr id="3" name="Tijdelijke aanduiding voor inhoud 2"/>
          <p:cNvSpPr>
            <a:spLocks noGrp="1"/>
          </p:cNvSpPr>
          <p:nvPr>
            <p:ph idx="1"/>
          </p:nvPr>
        </p:nvSpPr>
        <p:spPr/>
        <p:txBody>
          <a:bodyPr/>
          <a:lstStyle/>
          <a:p>
            <a:pPr marL="0" indent="0">
              <a:buNone/>
            </a:pPr>
            <a:r>
              <a:rPr lang="nl-NL" dirty="0"/>
              <a:t>Linkse partijen:</a:t>
            </a:r>
          </a:p>
          <a:p>
            <a:pPr marL="0" indent="0">
              <a:buNone/>
            </a:pPr>
            <a:endParaRPr lang="nl-NL" dirty="0"/>
          </a:p>
          <a:p>
            <a:pPr>
              <a:buFontTx/>
              <a:buChar char="-"/>
            </a:pPr>
            <a:r>
              <a:rPr lang="nl-NL" dirty="0"/>
              <a:t>Zijn partijen die verandering willen zijn/ veranderingsgezind;</a:t>
            </a:r>
          </a:p>
          <a:p>
            <a:pPr>
              <a:buFontTx/>
              <a:buChar char="-"/>
            </a:pPr>
            <a:r>
              <a:rPr lang="nl-NL" dirty="0"/>
              <a:t>Zijn overwegend progressief;</a:t>
            </a:r>
          </a:p>
          <a:p>
            <a:pPr>
              <a:buFontTx/>
              <a:buChar char="-"/>
            </a:pPr>
            <a:r>
              <a:rPr lang="nl-NL" dirty="0"/>
              <a:t>Zijn socialistisch;</a:t>
            </a:r>
          </a:p>
          <a:p>
            <a:pPr>
              <a:buFontTx/>
              <a:buChar char="-"/>
            </a:pPr>
            <a:r>
              <a:rPr lang="nl-NL" dirty="0"/>
              <a:t>Zijn radicaal;</a:t>
            </a:r>
          </a:p>
          <a:p>
            <a:pPr>
              <a:buFontTx/>
              <a:buChar char="-"/>
            </a:pPr>
            <a:r>
              <a:rPr lang="nl-NL" dirty="0"/>
              <a:t>Zijn vooruitstrevend.</a:t>
            </a:r>
          </a:p>
        </p:txBody>
      </p:sp>
    </p:spTree>
    <p:extLst>
      <p:ext uri="{BB962C8B-B14F-4D97-AF65-F5344CB8AC3E}">
        <p14:creationId xmlns:p14="http://schemas.microsoft.com/office/powerpoint/2010/main" val="42621601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H3.10:Linkse en rechtse partijen</a:t>
            </a:r>
          </a:p>
        </p:txBody>
      </p:sp>
      <p:sp>
        <p:nvSpPr>
          <p:cNvPr id="3" name="Tijdelijke aanduiding voor inhoud 2"/>
          <p:cNvSpPr>
            <a:spLocks noGrp="1"/>
          </p:cNvSpPr>
          <p:nvPr>
            <p:ph idx="1"/>
          </p:nvPr>
        </p:nvSpPr>
        <p:spPr/>
        <p:txBody>
          <a:bodyPr/>
          <a:lstStyle/>
          <a:p>
            <a:pPr marL="0" indent="0">
              <a:buNone/>
            </a:pPr>
            <a:r>
              <a:rPr lang="nl-NL" dirty="0"/>
              <a:t>Rechtste partijen:</a:t>
            </a:r>
          </a:p>
          <a:p>
            <a:pPr marL="0" indent="0">
              <a:buNone/>
            </a:pPr>
            <a:endParaRPr lang="nl-NL" dirty="0"/>
          </a:p>
          <a:p>
            <a:pPr marL="0" indent="0">
              <a:buNone/>
            </a:pPr>
            <a:r>
              <a:rPr lang="nl-NL" dirty="0"/>
              <a:t>- Zijn veelal behoudend;</a:t>
            </a:r>
          </a:p>
          <a:p>
            <a:pPr>
              <a:buFontTx/>
              <a:buChar char="-"/>
            </a:pPr>
            <a:r>
              <a:rPr lang="nl-NL" dirty="0"/>
              <a:t>Zijn veelal conservatief;</a:t>
            </a:r>
          </a:p>
          <a:p>
            <a:pPr>
              <a:buFontTx/>
              <a:buChar char="-"/>
            </a:pPr>
            <a:r>
              <a:rPr lang="nl-NL" dirty="0"/>
              <a:t>Zijn weinig veranderingsgezind;</a:t>
            </a:r>
          </a:p>
          <a:p>
            <a:pPr>
              <a:buFontTx/>
              <a:buChar char="-"/>
            </a:pPr>
            <a:r>
              <a:rPr lang="nl-NL" dirty="0"/>
              <a:t>Zijn (conservatief) liberaal. </a:t>
            </a:r>
          </a:p>
        </p:txBody>
      </p:sp>
    </p:spTree>
    <p:extLst>
      <p:ext uri="{BB962C8B-B14F-4D97-AF65-F5344CB8AC3E}">
        <p14:creationId xmlns:p14="http://schemas.microsoft.com/office/powerpoint/2010/main" val="37943865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1090188"/>
          </a:xfrm>
        </p:spPr>
        <p:txBody>
          <a:bodyPr>
            <a:normAutofit/>
          </a:bodyPr>
          <a:lstStyle/>
          <a:p>
            <a:r>
              <a:rPr lang="nl-NL" sz="2000" dirty="0"/>
              <a:t>Politieke partijen van links naar rechts op economisch terrein. </a:t>
            </a:r>
          </a:p>
        </p:txBody>
      </p:sp>
      <p:pic>
        <p:nvPicPr>
          <p:cNvPr id="4" name="Tijdelijke aanduiding voor inhoud 3"/>
          <p:cNvPicPr>
            <a:picLocks noGrp="1" noChangeAspect="1"/>
          </p:cNvPicPr>
          <p:nvPr>
            <p:ph idx="1"/>
          </p:nvPr>
        </p:nvPicPr>
        <p:blipFill>
          <a:blip r:embed="rId2"/>
          <a:stretch>
            <a:fillRect/>
          </a:stretch>
        </p:blipFill>
        <p:spPr>
          <a:xfrm>
            <a:off x="0" y="1690688"/>
            <a:ext cx="12191999" cy="5167312"/>
          </a:xfrm>
          <a:prstGeom prst="rect">
            <a:avLst/>
          </a:prstGeom>
        </p:spPr>
      </p:pic>
    </p:spTree>
    <p:extLst>
      <p:ext uri="{BB962C8B-B14F-4D97-AF65-F5344CB8AC3E}">
        <p14:creationId xmlns:p14="http://schemas.microsoft.com/office/powerpoint/2010/main" val="3447690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a:stretch>
            <a:fillRect/>
          </a:stretch>
        </p:blipFill>
        <p:spPr>
          <a:xfrm>
            <a:off x="1" y="0"/>
            <a:ext cx="12307910" cy="6858000"/>
          </a:xfrm>
          <a:prstGeom prst="rect">
            <a:avLst/>
          </a:prstGeom>
        </p:spPr>
      </p:pic>
    </p:spTree>
    <p:extLst>
      <p:ext uri="{BB962C8B-B14F-4D97-AF65-F5344CB8AC3E}">
        <p14:creationId xmlns:p14="http://schemas.microsoft.com/office/powerpoint/2010/main" val="13498390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Links, midden en rechts in de politiek</a:t>
            </a:r>
          </a:p>
        </p:txBody>
      </p:sp>
      <p:pic>
        <p:nvPicPr>
          <p:cNvPr id="4" name="Tijdelijke aanduiding voor inhoud 3"/>
          <p:cNvPicPr>
            <a:picLocks noGrp="1" noChangeAspect="1"/>
          </p:cNvPicPr>
          <p:nvPr>
            <p:ph idx="1"/>
          </p:nvPr>
        </p:nvPicPr>
        <p:blipFill>
          <a:blip r:embed="rId2"/>
          <a:stretch>
            <a:fillRect/>
          </a:stretch>
        </p:blipFill>
        <p:spPr>
          <a:xfrm>
            <a:off x="0" y="1481070"/>
            <a:ext cx="12192000" cy="5473522"/>
          </a:xfrm>
          <a:prstGeom prst="rect">
            <a:avLst/>
          </a:prstGeom>
        </p:spPr>
      </p:pic>
    </p:spTree>
    <p:extLst>
      <p:ext uri="{BB962C8B-B14F-4D97-AF65-F5344CB8AC3E}">
        <p14:creationId xmlns:p14="http://schemas.microsoft.com/office/powerpoint/2010/main" val="493303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Injectienaaldtheorie</a:t>
            </a:r>
          </a:p>
        </p:txBody>
      </p:sp>
      <p:sp>
        <p:nvSpPr>
          <p:cNvPr id="3" name="Tijdelijke aanduiding voor inhoud 2"/>
          <p:cNvSpPr>
            <a:spLocks noGrp="1"/>
          </p:cNvSpPr>
          <p:nvPr>
            <p:ph idx="1"/>
          </p:nvPr>
        </p:nvSpPr>
        <p:spPr/>
        <p:txBody>
          <a:bodyPr>
            <a:normAutofit/>
          </a:bodyPr>
          <a:lstStyle/>
          <a:p>
            <a:r>
              <a:rPr lang="nl-NL" sz="2400" dirty="0"/>
              <a:t>Propaganda</a:t>
            </a:r>
          </a:p>
          <a:p>
            <a:endParaRPr lang="nl-NL" sz="2400" dirty="0"/>
          </a:p>
          <a:p>
            <a:r>
              <a:rPr lang="nl-NL" sz="2400" dirty="0"/>
              <a:t>Manipulatie</a:t>
            </a:r>
          </a:p>
          <a:p>
            <a:endParaRPr lang="nl-NL" sz="2400" dirty="0"/>
          </a:p>
          <a:p>
            <a:r>
              <a:rPr lang="nl-NL" sz="2400" dirty="0"/>
              <a:t>Indoctrinatie</a:t>
            </a:r>
          </a:p>
          <a:p>
            <a:endParaRPr lang="nl-NL" sz="2400" dirty="0"/>
          </a:p>
          <a:p>
            <a:pPr marL="0" indent="0">
              <a:buNone/>
            </a:pPr>
            <a:r>
              <a:rPr lang="nl-NL" sz="2400" dirty="0"/>
              <a:t>“De massamedia is een reusachtige injectienaald die bij voortduring injecteert in het passief neergevlijde lichaam van de massa’s”. </a:t>
            </a:r>
          </a:p>
          <a:p>
            <a:pPr marL="0" indent="0">
              <a:buNone/>
            </a:pPr>
            <a:endParaRPr lang="nl-NL" sz="2400" dirty="0"/>
          </a:p>
          <a:p>
            <a:pPr marL="0" indent="0">
              <a:buNone/>
            </a:pPr>
            <a:endParaRPr lang="nl-NL" sz="2400" dirty="0"/>
          </a:p>
        </p:txBody>
      </p:sp>
    </p:spTree>
    <p:extLst>
      <p:ext uri="{BB962C8B-B14F-4D97-AF65-F5344CB8AC3E}">
        <p14:creationId xmlns:p14="http://schemas.microsoft.com/office/powerpoint/2010/main" val="2147525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a:t>Selectieve perceptietheorie</a:t>
            </a:r>
          </a:p>
        </p:txBody>
      </p:sp>
      <p:sp>
        <p:nvSpPr>
          <p:cNvPr id="3" name="Tijdelijke aanduiding voor inhoud 2"/>
          <p:cNvSpPr>
            <a:spLocks noGrp="1"/>
          </p:cNvSpPr>
          <p:nvPr>
            <p:ph idx="1"/>
          </p:nvPr>
        </p:nvSpPr>
        <p:spPr/>
        <p:txBody>
          <a:bodyPr/>
          <a:lstStyle/>
          <a:p>
            <a:endParaRPr lang="nl-NL" dirty="0"/>
          </a:p>
          <a:p>
            <a:r>
              <a:rPr lang="nl-NL" dirty="0"/>
              <a:t>Selectieve aandacht</a:t>
            </a:r>
          </a:p>
          <a:p>
            <a:endParaRPr lang="nl-NL" dirty="0"/>
          </a:p>
          <a:p>
            <a:r>
              <a:rPr lang="nl-NL" dirty="0"/>
              <a:t>Selectieve perceptie en interpretatie </a:t>
            </a:r>
          </a:p>
          <a:p>
            <a:endParaRPr lang="nl-NL" dirty="0"/>
          </a:p>
          <a:p>
            <a:r>
              <a:rPr lang="nl-NL" dirty="0"/>
              <a:t>Selectief geheugen</a:t>
            </a:r>
          </a:p>
          <a:p>
            <a:endParaRPr lang="nl-NL" dirty="0"/>
          </a:p>
          <a:p>
            <a:r>
              <a:rPr lang="nl-NL" dirty="0"/>
              <a:t>Selectief geloven</a:t>
            </a:r>
          </a:p>
        </p:txBody>
      </p:sp>
    </p:spTree>
    <p:extLst>
      <p:ext uri="{BB962C8B-B14F-4D97-AF65-F5344CB8AC3E}">
        <p14:creationId xmlns:p14="http://schemas.microsoft.com/office/powerpoint/2010/main" val="3597474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Netwerktheorie: </a:t>
            </a:r>
            <a:r>
              <a:rPr lang="nl-NL" dirty="0" err="1"/>
              <a:t>Two</a:t>
            </a:r>
            <a:r>
              <a:rPr lang="nl-NL" dirty="0"/>
              <a:t> step flow theorie</a:t>
            </a:r>
            <a:br>
              <a:rPr lang="nl-NL" dirty="0"/>
            </a:br>
            <a:endParaRPr lang="nl-NL" dirty="0"/>
          </a:p>
        </p:txBody>
      </p:sp>
      <p:sp>
        <p:nvSpPr>
          <p:cNvPr id="3" name="Tijdelijke aanduiding voor inhoud 2"/>
          <p:cNvSpPr>
            <a:spLocks noGrp="1"/>
          </p:cNvSpPr>
          <p:nvPr>
            <p:ph idx="1"/>
          </p:nvPr>
        </p:nvSpPr>
        <p:spPr/>
        <p:txBody>
          <a:bodyPr/>
          <a:lstStyle/>
          <a:p>
            <a:r>
              <a:rPr lang="nl-NL" dirty="0"/>
              <a:t>Stap 1: Informatie komt van de media bij opinieleiders terecht;</a:t>
            </a:r>
          </a:p>
          <a:p>
            <a:endParaRPr lang="nl-NL" dirty="0"/>
          </a:p>
          <a:p>
            <a:r>
              <a:rPr lang="nl-NL" dirty="0"/>
              <a:t>Opinieleiders ontwikkelen bepaalde mening over iets of iemand;</a:t>
            </a:r>
          </a:p>
          <a:p>
            <a:endParaRPr lang="nl-NL" dirty="0"/>
          </a:p>
          <a:p>
            <a:r>
              <a:rPr lang="nl-NL" dirty="0"/>
              <a:t>Stap 2: Opinieleiders verspreiden hun versie verder aan de ‘gewone man” die nog geen visie had over dit item.</a:t>
            </a:r>
          </a:p>
          <a:p>
            <a:endParaRPr lang="nl-NL" dirty="0"/>
          </a:p>
          <a:p>
            <a:endParaRPr lang="nl-NL" dirty="0"/>
          </a:p>
        </p:txBody>
      </p:sp>
    </p:spTree>
    <p:extLst>
      <p:ext uri="{BB962C8B-B14F-4D97-AF65-F5344CB8AC3E}">
        <p14:creationId xmlns:p14="http://schemas.microsoft.com/office/powerpoint/2010/main" val="3764527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Netwerktheorie: Multi step flow theorie</a:t>
            </a:r>
            <a:br>
              <a:rPr lang="nl-NL" dirty="0"/>
            </a:br>
            <a:endParaRPr lang="nl-NL" dirty="0"/>
          </a:p>
        </p:txBody>
      </p:sp>
      <p:sp>
        <p:nvSpPr>
          <p:cNvPr id="3" name="Tijdelijke aanduiding voor inhoud 2"/>
          <p:cNvSpPr>
            <a:spLocks noGrp="1"/>
          </p:cNvSpPr>
          <p:nvPr>
            <p:ph idx="1"/>
          </p:nvPr>
        </p:nvSpPr>
        <p:spPr/>
        <p:txBody>
          <a:bodyPr>
            <a:normAutofit fontScale="92500" lnSpcReduction="10000"/>
          </a:bodyPr>
          <a:lstStyle/>
          <a:p>
            <a:r>
              <a:rPr lang="nl-NL" dirty="0"/>
              <a:t>Aanvulling/ Kritiek op de </a:t>
            </a:r>
            <a:r>
              <a:rPr lang="nl-NL" dirty="0" err="1"/>
              <a:t>two</a:t>
            </a:r>
            <a:r>
              <a:rPr lang="nl-NL" dirty="0"/>
              <a:t> step flow theorie</a:t>
            </a:r>
          </a:p>
          <a:p>
            <a:endParaRPr lang="nl-NL" dirty="0"/>
          </a:p>
          <a:p>
            <a:r>
              <a:rPr lang="nl-NL" dirty="0"/>
              <a:t>“Er zijn informatiestromen van media naar opinieleiders, maar ook informatiestromen van volgers naar opinieleiders”;</a:t>
            </a:r>
          </a:p>
          <a:p>
            <a:pPr marL="0" indent="0">
              <a:buNone/>
            </a:pPr>
            <a:endParaRPr lang="nl-NL" dirty="0"/>
          </a:p>
          <a:p>
            <a:r>
              <a:rPr lang="nl-NL" dirty="0"/>
              <a:t> “Er is ook een directe stroom van de media naar de volgers en stromen tussen opinieleiders onderling en stromen tussen volgers onderling”. </a:t>
            </a:r>
          </a:p>
          <a:p>
            <a:endParaRPr lang="nl-NL" dirty="0"/>
          </a:p>
          <a:p>
            <a:r>
              <a:rPr lang="nl-NL" dirty="0"/>
              <a:t>“Ook wordt er rekening gehouden met een mogelijke invloeds- en informatiestroom van de volgers naar de opinieleiders.</a:t>
            </a:r>
          </a:p>
        </p:txBody>
      </p:sp>
    </p:spTree>
    <p:extLst>
      <p:ext uri="{BB962C8B-B14F-4D97-AF65-F5344CB8AC3E}">
        <p14:creationId xmlns:p14="http://schemas.microsoft.com/office/powerpoint/2010/main" val="2938204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274638"/>
            <a:ext cx="8229600" cy="582594"/>
          </a:xfrm>
        </p:spPr>
        <p:txBody>
          <a:bodyPr>
            <a:normAutofit fontScale="90000"/>
          </a:bodyPr>
          <a:lstStyle/>
          <a:p>
            <a:r>
              <a:rPr lang="nl-NL" dirty="0" err="1"/>
              <a:t>Cultivatietheorie</a:t>
            </a:r>
            <a:endParaRPr lang="nl-NL" dirty="0"/>
          </a:p>
        </p:txBody>
      </p:sp>
      <p:sp>
        <p:nvSpPr>
          <p:cNvPr id="3" name="Tijdelijke aanduiding voor inhoud 2"/>
          <p:cNvSpPr>
            <a:spLocks noGrp="1"/>
          </p:cNvSpPr>
          <p:nvPr>
            <p:ph idx="1"/>
          </p:nvPr>
        </p:nvSpPr>
        <p:spPr>
          <a:xfrm>
            <a:off x="1981200" y="1285861"/>
            <a:ext cx="8229600" cy="4840303"/>
          </a:xfrm>
        </p:spPr>
        <p:txBody>
          <a:bodyPr>
            <a:normAutofit fontScale="92500" lnSpcReduction="10000"/>
          </a:bodyPr>
          <a:lstStyle/>
          <a:p>
            <a:r>
              <a:rPr lang="nl-NL" sz="2200" dirty="0"/>
              <a:t>Deze theorie schrijft de media veel macht toe m.b.t. mensen die veel televisie kijken (zware kijkers)</a:t>
            </a:r>
          </a:p>
          <a:p>
            <a:endParaRPr lang="nl-NL" dirty="0"/>
          </a:p>
          <a:p>
            <a:r>
              <a:rPr lang="nl-NL" sz="2000" dirty="0"/>
              <a:t>Nadruk op </a:t>
            </a:r>
            <a:r>
              <a:rPr lang="nl-NL" sz="2000" b="1" dirty="0"/>
              <a:t>culturele</a:t>
            </a:r>
            <a:r>
              <a:rPr lang="nl-NL" sz="2000" dirty="0"/>
              <a:t> en </a:t>
            </a:r>
            <a:r>
              <a:rPr lang="nl-NL" sz="2000" b="1" dirty="0"/>
              <a:t>socialiserende</a:t>
            </a:r>
            <a:r>
              <a:rPr lang="nl-NL" sz="2000" dirty="0"/>
              <a:t> betekenis (rol) van de televisie;</a:t>
            </a:r>
          </a:p>
          <a:p>
            <a:endParaRPr lang="nl-NL" sz="2000" dirty="0"/>
          </a:p>
          <a:p>
            <a:r>
              <a:rPr lang="nl-NL" sz="2000" dirty="0"/>
              <a:t>Mensen die veel naar ‘</a:t>
            </a:r>
            <a:r>
              <a:rPr lang="nl-NL" sz="2000" b="1" dirty="0"/>
              <a:t>fictieve</a:t>
            </a:r>
            <a:r>
              <a:rPr lang="nl-NL" sz="2000" dirty="0"/>
              <a:t>’ programma’s kijken, gaan de waarden, normen van deze programma’s overnemen.</a:t>
            </a:r>
          </a:p>
          <a:p>
            <a:endParaRPr lang="nl-NL" sz="2000" dirty="0"/>
          </a:p>
          <a:p>
            <a:r>
              <a:rPr lang="nl-NL" sz="2000" dirty="0"/>
              <a:t>Direct verband tussen kijktijd en het wereldbeeld van de kijkers.</a:t>
            </a:r>
          </a:p>
          <a:p>
            <a:endParaRPr lang="nl-NL" sz="2000" dirty="0"/>
          </a:p>
          <a:p>
            <a:r>
              <a:rPr lang="nl-NL" sz="2000" dirty="0"/>
              <a:t>Onderscheid tussen ‘</a:t>
            </a:r>
            <a:r>
              <a:rPr lang="nl-NL" sz="2000" b="1" dirty="0"/>
              <a:t>alledaagse werkelijkheid</a:t>
            </a:r>
            <a:r>
              <a:rPr lang="nl-NL" sz="2000" dirty="0"/>
              <a:t>’ en ‘</a:t>
            </a:r>
            <a:r>
              <a:rPr lang="nl-NL" sz="2000" b="1" dirty="0"/>
              <a:t>televisiewerkelijkheid</a:t>
            </a:r>
            <a:r>
              <a:rPr lang="nl-NL" sz="2000" dirty="0"/>
              <a:t>.</a:t>
            </a:r>
          </a:p>
          <a:p>
            <a:endParaRPr lang="nl-NL" sz="2000" dirty="0"/>
          </a:p>
          <a:p>
            <a:r>
              <a:rPr lang="nl-NL" sz="2000" dirty="0"/>
              <a:t>De vermenging van tv en werkelijkheid geldt het sterkst voor ‘</a:t>
            </a:r>
            <a:r>
              <a:rPr lang="nl-NL" sz="2000" b="1" dirty="0"/>
              <a:t>zware tv- kijkers</a:t>
            </a:r>
            <a:r>
              <a:rPr lang="nl-NL" sz="2000" dirty="0"/>
              <a:t>’ en voor jonge kinderen. </a:t>
            </a:r>
          </a:p>
        </p:txBody>
      </p:sp>
    </p:spTree>
    <p:extLst>
      <p:ext uri="{BB962C8B-B14F-4D97-AF65-F5344CB8AC3E}">
        <p14:creationId xmlns:p14="http://schemas.microsoft.com/office/powerpoint/2010/main" val="1917614208"/>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1988</Words>
  <Application>Microsoft Office PowerPoint</Application>
  <PresentationFormat>Breedbeeld</PresentationFormat>
  <Paragraphs>354</Paragraphs>
  <Slides>45</Slides>
  <Notes>0</Notes>
  <HiddenSlides>0</HiddenSlides>
  <MMClips>0</MMClips>
  <ScaleCrop>false</ScaleCrop>
  <HeadingPairs>
    <vt:vector size="8" baseType="variant">
      <vt:variant>
        <vt:lpstr>Gebruikte lettertypen</vt:lpstr>
      </vt:variant>
      <vt:variant>
        <vt:i4>3</vt:i4>
      </vt:variant>
      <vt:variant>
        <vt:lpstr>Thema</vt:lpstr>
      </vt:variant>
      <vt:variant>
        <vt:i4>1</vt:i4>
      </vt:variant>
      <vt:variant>
        <vt:lpstr>Ingesloten OLE-bronprogramma's</vt:lpstr>
      </vt:variant>
      <vt:variant>
        <vt:i4>1</vt:i4>
      </vt:variant>
      <vt:variant>
        <vt:lpstr>Diatitels</vt:lpstr>
      </vt:variant>
      <vt:variant>
        <vt:i4>45</vt:i4>
      </vt:variant>
    </vt:vector>
  </HeadingPairs>
  <TitlesOfParts>
    <vt:vector size="50" baseType="lpstr">
      <vt:lpstr>Arial</vt:lpstr>
      <vt:lpstr>Calibri</vt:lpstr>
      <vt:lpstr>Calibri Light</vt:lpstr>
      <vt:lpstr>Kantoorthema</vt:lpstr>
      <vt:lpstr>Bitmapafbeelding</vt:lpstr>
      <vt:lpstr>H3.1: Politieke socialisatie</vt:lpstr>
      <vt:lpstr>Politieke socialisatie</vt:lpstr>
      <vt:lpstr>Socialisatoren binnen het politieke domein</vt:lpstr>
      <vt:lpstr>Theorieën over invloed van de media</vt:lpstr>
      <vt:lpstr>Injectienaaldtheorie</vt:lpstr>
      <vt:lpstr>Selectieve perceptietheorie</vt:lpstr>
      <vt:lpstr>Netwerktheorie: Two step flow theorie </vt:lpstr>
      <vt:lpstr>Netwerktheorie: Multi step flow theorie </vt:lpstr>
      <vt:lpstr>Cultivatietheorie</vt:lpstr>
      <vt:lpstr>Framingtheorie</vt:lpstr>
      <vt:lpstr>Internalisatie</vt:lpstr>
      <vt:lpstr>Conflicten</vt:lpstr>
      <vt:lpstr>H3.2: Politieke ideologiën</vt:lpstr>
      <vt:lpstr>H3.3: Politieke hoofdstromingen</vt:lpstr>
      <vt:lpstr>Politieke hoofdstromingen/ ideologieën/ ideologische tradities</vt:lpstr>
      <vt:lpstr>Indeling van politieke partijen</vt:lpstr>
      <vt:lpstr>Progressief versus conservatief</vt:lpstr>
      <vt:lpstr>Politiek Links</vt:lpstr>
      <vt:lpstr>Politiek Rechts</vt:lpstr>
      <vt:lpstr>Politieke Midden</vt:lpstr>
      <vt:lpstr>Confessioneel versus niet confessioneel</vt:lpstr>
      <vt:lpstr>Ideologisch of pragmatisch</vt:lpstr>
      <vt:lpstr>PowerPoint-presentatie</vt:lpstr>
      <vt:lpstr>Voorbeelden van politieke stromingen</vt:lpstr>
      <vt:lpstr>H3.4: Liberalisme </vt:lpstr>
      <vt:lpstr>Participatiestaat/ participatiemaatschappij</vt:lpstr>
      <vt:lpstr>Voorbeelden van liberale partijen in Nederlandse parlement</vt:lpstr>
      <vt:lpstr>H3.5: Het socialisme</vt:lpstr>
      <vt:lpstr>De sociaaldemocratie (socialisme)</vt:lpstr>
      <vt:lpstr>Voorbeelden van sociaaldemocratische partijen in het Nederlandse parlement</vt:lpstr>
      <vt:lpstr>H3.6: Het confessionalisme</vt:lpstr>
      <vt:lpstr>De christendemocratie</vt:lpstr>
      <vt:lpstr>Voorbeeld van christendemocratische partij in het Nederlandse parlement</vt:lpstr>
      <vt:lpstr>Orthodox- christelijke tak</vt:lpstr>
      <vt:lpstr>Voorbeelden van orthodox- christelijke partijen in het Nederlandse parlement</vt:lpstr>
      <vt:lpstr>H3.7: Ecologische stroming</vt:lpstr>
      <vt:lpstr>H3.8: Het populisme</vt:lpstr>
      <vt:lpstr>Vervolg: het populisme</vt:lpstr>
      <vt:lpstr>Uitgangspunten populisme</vt:lpstr>
      <vt:lpstr>H3.9:Pragmatisme</vt:lpstr>
      <vt:lpstr>H3.10:Linkse en rechtse partijen</vt:lpstr>
      <vt:lpstr>H3.10:Linkse en rechtse partijen</vt:lpstr>
      <vt:lpstr>Politieke partijen van links naar rechts op economisch terrein. </vt:lpstr>
      <vt:lpstr>PowerPoint-presentatie</vt:lpstr>
      <vt:lpstr>Links, midden en rechts in de politiek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H3.3: Politieke hoofdstromingen</dc:title>
  <dc:creator>Daniel FluitErMaarNaar</dc:creator>
  <cp:lastModifiedBy>Fluitsma, D.W.P.M. (Daniel)</cp:lastModifiedBy>
  <cp:revision>19</cp:revision>
  <dcterms:created xsi:type="dcterms:W3CDTF">2017-10-02T14:40:46Z</dcterms:created>
  <dcterms:modified xsi:type="dcterms:W3CDTF">2023-12-21T13:36:08Z</dcterms:modified>
</cp:coreProperties>
</file>